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Canva Sans" panose="020B0604020202020204" charset="0"/>
      <p:regular r:id="rId25"/>
    </p:embeddedFont>
    <p:embeddedFont>
      <p:font typeface="Canva Sans Bold" panose="020B0604020202020204" charset="0"/>
      <p:regular r:id="rId26"/>
    </p:embeddedFont>
    <p:embeddedFont>
      <p:font typeface="Clear Sans" panose="020B0604020202020204" charset="0"/>
      <p:regular r:id="rId27"/>
    </p:embeddedFont>
    <p:embeddedFont>
      <p:font typeface="Clear Sans Bold" panose="020B0604020202020204" charset="0"/>
      <p:regular r:id="rId28"/>
    </p:embeddedFont>
    <p:embeddedFont>
      <p:font typeface="Clear Sans Italics" panose="020B0604020202020204" charset="0"/>
      <p:regular r:id="rId29"/>
    </p:embeddedFont>
    <p:embeddedFont>
      <p:font typeface="Impact" panose="020B0806030902050204" pitchFamily="34" charset="0"/>
      <p:regular r:id="rId30"/>
    </p:embeddedFont>
    <p:embeddedFont>
      <p:font typeface="Poppins" panose="00000500000000000000" pitchFamily="2"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2.svg"/></Relationships>
</file>

<file path=ppt/slides/_rels/slide1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2.svg"/><Relationship Id="rId4" Type="http://schemas.openxmlformats.org/officeDocument/2006/relationships/image" Target="../media/image32.svg"/><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png"/><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5" Type="http://schemas.openxmlformats.org/officeDocument/2006/relationships/image" Target="../media/image2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38.svg"/><Relationship Id="rId5" Type="http://schemas.openxmlformats.org/officeDocument/2006/relationships/image" Target="../media/image34.svg"/><Relationship Id="rId10" Type="http://schemas.openxmlformats.org/officeDocument/2006/relationships/image" Target="../media/image37.png"/><Relationship Id="rId4" Type="http://schemas.openxmlformats.org/officeDocument/2006/relationships/image" Target="../media/image33.png"/><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2.svg"/><Relationship Id="rId4" Type="http://schemas.openxmlformats.org/officeDocument/2006/relationships/image" Target="../media/image32.svg"/><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6.svg"/><Relationship Id="rId5" Type="http://schemas.openxmlformats.org/officeDocument/2006/relationships/image" Target="../media/image34.svg"/><Relationship Id="rId10" Type="http://schemas.openxmlformats.org/officeDocument/2006/relationships/image" Target="../media/image5.png"/><Relationship Id="rId4" Type="http://schemas.openxmlformats.org/officeDocument/2006/relationships/image" Target="../media/image33.png"/><Relationship Id="rId9"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flipH="1">
            <a:off x="1028700" y="2360905"/>
            <a:ext cx="5357753" cy="5591583"/>
          </a:xfrm>
          <a:custGeom>
            <a:avLst/>
            <a:gdLst/>
            <a:ahLst/>
            <a:cxnLst/>
            <a:rect l="l" t="t" r="r" b="b"/>
            <a:pathLst>
              <a:path w="5357753" h="5591583">
                <a:moveTo>
                  <a:pt x="5357753" y="0"/>
                </a:moveTo>
                <a:lnTo>
                  <a:pt x="0" y="0"/>
                </a:lnTo>
                <a:lnTo>
                  <a:pt x="0" y="5591583"/>
                </a:lnTo>
                <a:lnTo>
                  <a:pt x="5357753" y="5591583"/>
                </a:lnTo>
                <a:lnTo>
                  <a:pt x="535775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7000151" y="4536856"/>
            <a:ext cx="2917767" cy="4114800"/>
          </a:xfrm>
          <a:custGeom>
            <a:avLst/>
            <a:gdLst/>
            <a:ahLst/>
            <a:cxnLst/>
            <a:rect l="l" t="t" r="r" b="b"/>
            <a:pathLst>
              <a:path w="2917767" h="4114800">
                <a:moveTo>
                  <a:pt x="0" y="0"/>
                </a:moveTo>
                <a:lnTo>
                  <a:pt x="2917767" y="0"/>
                </a:lnTo>
                <a:lnTo>
                  <a:pt x="291776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0365175" y="4536856"/>
            <a:ext cx="2917767" cy="4114800"/>
          </a:xfrm>
          <a:custGeom>
            <a:avLst/>
            <a:gdLst/>
            <a:ahLst/>
            <a:cxnLst/>
            <a:rect l="l" t="t" r="r" b="b"/>
            <a:pathLst>
              <a:path w="2917767" h="4114800">
                <a:moveTo>
                  <a:pt x="0" y="0"/>
                </a:moveTo>
                <a:lnTo>
                  <a:pt x="2917768" y="0"/>
                </a:lnTo>
                <a:lnTo>
                  <a:pt x="291776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481027" y="563024"/>
            <a:ext cx="2050020" cy="1591328"/>
          </a:xfrm>
          <a:custGeom>
            <a:avLst/>
            <a:gdLst/>
            <a:ahLst/>
            <a:cxnLst/>
            <a:rect l="l" t="t" r="r" b="b"/>
            <a:pathLst>
              <a:path w="2050020" h="1591328">
                <a:moveTo>
                  <a:pt x="0" y="0"/>
                </a:moveTo>
                <a:lnTo>
                  <a:pt x="2050020" y="0"/>
                </a:lnTo>
                <a:lnTo>
                  <a:pt x="2050020" y="1591328"/>
                </a:lnTo>
                <a:lnTo>
                  <a:pt x="0" y="15913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TextBox 6"/>
          <p:cNvSpPr txBox="1"/>
          <p:nvPr/>
        </p:nvSpPr>
        <p:spPr>
          <a:xfrm>
            <a:off x="7399215" y="1501563"/>
            <a:ext cx="8849688" cy="2079626"/>
          </a:xfrm>
          <a:prstGeom prst="rect">
            <a:avLst/>
          </a:prstGeom>
        </p:spPr>
        <p:txBody>
          <a:bodyPr lIns="0" tIns="0" rIns="0" bIns="0" rtlCol="0" anchor="t">
            <a:spAutoFit/>
          </a:bodyPr>
          <a:lstStyle/>
          <a:p>
            <a:pPr algn="ctr">
              <a:lnSpc>
                <a:spcPts val="8000"/>
              </a:lnSpc>
            </a:pPr>
            <a:r>
              <a:rPr lang="en-US" sz="8000">
                <a:solidFill>
                  <a:srgbClr val="F7B4A7"/>
                </a:solidFill>
                <a:latin typeface="Clear Sans Bold"/>
              </a:rPr>
              <a:t>Introduction to  web technologies </a:t>
            </a:r>
          </a:p>
        </p:txBody>
      </p:sp>
      <p:sp>
        <p:nvSpPr>
          <p:cNvPr id="7" name="TextBox 7"/>
          <p:cNvSpPr txBox="1"/>
          <p:nvPr/>
        </p:nvSpPr>
        <p:spPr>
          <a:xfrm>
            <a:off x="13378558" y="4298731"/>
            <a:ext cx="3880742" cy="1152525"/>
          </a:xfrm>
          <a:prstGeom prst="rect">
            <a:avLst/>
          </a:prstGeom>
        </p:spPr>
        <p:txBody>
          <a:bodyPr lIns="0" tIns="0" rIns="0" bIns="0" rtlCol="0" anchor="t">
            <a:spAutoFit/>
          </a:bodyPr>
          <a:lstStyle/>
          <a:p>
            <a:pPr algn="ctr">
              <a:lnSpc>
                <a:spcPts val="8400"/>
              </a:lnSpc>
            </a:pPr>
            <a:r>
              <a:rPr lang="en-US" sz="6000">
                <a:solidFill>
                  <a:srgbClr val="000000"/>
                </a:solidFill>
                <a:latin typeface="Impact"/>
              </a:rPr>
              <a:t>JAVASCRIPT</a:t>
            </a:r>
          </a:p>
        </p:txBody>
      </p:sp>
      <p:sp>
        <p:nvSpPr>
          <p:cNvPr id="8" name="Freeform 8"/>
          <p:cNvSpPr/>
          <p:nvPr/>
        </p:nvSpPr>
        <p:spPr>
          <a:xfrm>
            <a:off x="11981344" y="5156697"/>
            <a:ext cx="6700000" cy="3752651"/>
          </a:xfrm>
          <a:custGeom>
            <a:avLst/>
            <a:gdLst/>
            <a:ahLst/>
            <a:cxnLst/>
            <a:rect l="l" t="t" r="r" b="b"/>
            <a:pathLst>
              <a:path w="6700000" h="3752651">
                <a:moveTo>
                  <a:pt x="0" y="0"/>
                </a:moveTo>
                <a:lnTo>
                  <a:pt x="6699999" y="0"/>
                </a:lnTo>
                <a:lnTo>
                  <a:pt x="6699999" y="3752651"/>
                </a:lnTo>
                <a:lnTo>
                  <a:pt x="0" y="3752651"/>
                </a:lnTo>
                <a:lnTo>
                  <a:pt x="0" y="0"/>
                </a:lnTo>
                <a:close/>
              </a:path>
            </a:pathLst>
          </a:custGeom>
          <a:blipFill>
            <a:blip r:embed="rId10"/>
            <a:stretch>
              <a:fillRect t="-185" b="-185"/>
            </a:stretch>
          </a:blipFill>
        </p:spPr>
        <p:txBody>
          <a:bodyPr/>
          <a:lstStyle/>
          <a:p>
            <a:endParaRPr lang="en-IN"/>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1443587" y="2259473"/>
            <a:ext cx="9785709" cy="742950"/>
          </a:xfrm>
          <a:prstGeom prst="rect">
            <a:avLst/>
          </a:prstGeom>
        </p:spPr>
        <p:txBody>
          <a:bodyPr lIns="0" tIns="0" rIns="0" bIns="0" rtlCol="0" anchor="t">
            <a:spAutoFit/>
          </a:bodyPr>
          <a:lstStyle/>
          <a:p>
            <a:pPr algn="ctr">
              <a:lnSpc>
                <a:spcPts val="5774"/>
              </a:lnSpc>
            </a:pPr>
            <a:r>
              <a:rPr lang="en-US" sz="5499">
                <a:solidFill>
                  <a:srgbClr val="E44D26"/>
                </a:solidFill>
                <a:latin typeface="Clear Sans Bold"/>
              </a:rPr>
              <a:t>FEATURES OF CSS:</a:t>
            </a:r>
          </a:p>
        </p:txBody>
      </p:sp>
      <p:sp>
        <p:nvSpPr>
          <p:cNvPr id="3" name="TextBox 3"/>
          <p:cNvSpPr txBox="1"/>
          <p:nvPr/>
        </p:nvSpPr>
        <p:spPr>
          <a:xfrm>
            <a:off x="655666" y="3230855"/>
            <a:ext cx="16603634" cy="598106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EFEFE"/>
                </a:solidFill>
                <a:latin typeface="Canva Sans"/>
              </a:rPr>
              <a:t>Separation of Content and Presentation: CSS allows for the separation of HTML content (structure) and CSS styles (presentation), making it easier to maintain and update websites.</a:t>
            </a:r>
          </a:p>
          <a:p>
            <a:pPr>
              <a:lnSpc>
                <a:spcPts val="4759"/>
              </a:lnSpc>
            </a:pPr>
            <a:endParaRPr lang="en-US" sz="3399">
              <a:solidFill>
                <a:srgbClr val="FEFEFE"/>
              </a:solidFill>
              <a:latin typeface="Canva Sans"/>
            </a:endParaRPr>
          </a:p>
          <a:p>
            <a:pPr marL="734059" lvl="1" indent="-367030">
              <a:lnSpc>
                <a:spcPts val="4759"/>
              </a:lnSpc>
              <a:buFont typeface="Arial"/>
              <a:buChar char="•"/>
            </a:pPr>
            <a:r>
              <a:rPr lang="en-US" sz="3399">
                <a:solidFill>
                  <a:srgbClr val="FEFEFE"/>
                </a:solidFill>
                <a:latin typeface="Canva Sans"/>
              </a:rPr>
              <a:t>Selectors and Styling: CSS provides selectors to target HTML elements and apply styling rules, such as colors, fonts, margins, and padding.</a:t>
            </a:r>
          </a:p>
          <a:p>
            <a:pPr>
              <a:lnSpc>
                <a:spcPts val="4759"/>
              </a:lnSpc>
            </a:pPr>
            <a:endParaRPr lang="en-US" sz="3399">
              <a:solidFill>
                <a:srgbClr val="FEFEFE"/>
              </a:solidFill>
              <a:latin typeface="Canva Sans"/>
            </a:endParaRPr>
          </a:p>
          <a:p>
            <a:pPr marL="734059" lvl="1" indent="-367030">
              <a:lnSpc>
                <a:spcPts val="4759"/>
              </a:lnSpc>
              <a:buFont typeface="Arial"/>
              <a:buChar char="•"/>
            </a:pPr>
            <a:r>
              <a:rPr lang="en-US" sz="3399">
                <a:solidFill>
                  <a:srgbClr val="FEFEFE"/>
                </a:solidFill>
                <a:latin typeface="Canva Sans"/>
              </a:rPr>
              <a:t>Cascading and Specificity: CSS rules can cascade and have varying levels of specificity, determining which styles take precedence when conflicts arise.</a:t>
            </a:r>
          </a:p>
          <a:p>
            <a:pPr>
              <a:lnSpc>
                <a:spcPts val="4759"/>
              </a:lnSpc>
            </a:pPr>
            <a:endParaRPr lang="en-US" sz="3399">
              <a:solidFill>
                <a:srgbClr val="FEFEFE"/>
              </a:solidFill>
              <a:latin typeface="Canva Sans"/>
            </a:endParaRPr>
          </a:p>
        </p:txBody>
      </p:sp>
      <p:grpSp>
        <p:nvGrpSpPr>
          <p:cNvPr id="4" name="Group 4"/>
          <p:cNvGrpSpPr/>
          <p:nvPr/>
        </p:nvGrpSpPr>
        <p:grpSpPr>
          <a:xfrm>
            <a:off x="655666" y="-3759204"/>
            <a:ext cx="16976668" cy="5637844"/>
            <a:chOff x="0" y="0"/>
            <a:chExt cx="22635557" cy="7517125"/>
          </a:xfrm>
        </p:grpSpPr>
        <p:sp>
          <p:nvSpPr>
            <p:cNvPr id="5" name="Freeform 5"/>
            <p:cNvSpPr/>
            <p:nvPr/>
          </p:nvSpPr>
          <p:spPr>
            <a:xfrm>
              <a:off x="0" y="3727722"/>
              <a:ext cx="6129918" cy="3789404"/>
            </a:xfrm>
            <a:custGeom>
              <a:avLst/>
              <a:gdLst/>
              <a:ahLst/>
              <a:cxnLst/>
              <a:rect l="l" t="t" r="r" b="b"/>
              <a:pathLst>
                <a:path w="6129918" h="3789404">
                  <a:moveTo>
                    <a:pt x="0" y="0"/>
                  </a:moveTo>
                  <a:lnTo>
                    <a:pt x="6129918" y="0"/>
                  </a:lnTo>
                  <a:lnTo>
                    <a:pt x="6129918" y="3789403"/>
                  </a:lnTo>
                  <a:lnTo>
                    <a:pt x="0" y="37894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6" name="Freeform 6"/>
            <p:cNvSpPr/>
            <p:nvPr/>
          </p:nvSpPr>
          <p:spPr>
            <a:xfrm flipH="1">
              <a:off x="14069116" y="5533067"/>
              <a:ext cx="2768891" cy="1701610"/>
            </a:xfrm>
            <a:custGeom>
              <a:avLst/>
              <a:gdLst/>
              <a:ahLst/>
              <a:cxnLst/>
              <a:rect l="l" t="t" r="r" b="b"/>
              <a:pathLst>
                <a:path w="2768891" h="1701610">
                  <a:moveTo>
                    <a:pt x="2768891" y="0"/>
                  </a:moveTo>
                  <a:lnTo>
                    <a:pt x="0" y="0"/>
                  </a:lnTo>
                  <a:lnTo>
                    <a:pt x="0" y="1701609"/>
                  </a:lnTo>
                  <a:lnTo>
                    <a:pt x="2768891" y="1701609"/>
                  </a:lnTo>
                  <a:lnTo>
                    <a:pt x="276889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Freeform 7"/>
            <p:cNvSpPr/>
            <p:nvPr/>
          </p:nvSpPr>
          <p:spPr>
            <a:xfrm>
              <a:off x="17518242" y="1748276"/>
              <a:ext cx="5117315" cy="5486400"/>
            </a:xfrm>
            <a:custGeom>
              <a:avLst/>
              <a:gdLst/>
              <a:ahLst/>
              <a:cxnLst/>
              <a:rect l="l" t="t" r="r" b="b"/>
              <a:pathLst>
                <a:path w="5117315" h="5486400">
                  <a:moveTo>
                    <a:pt x="0" y="0"/>
                  </a:moveTo>
                  <a:lnTo>
                    <a:pt x="5117315" y="0"/>
                  </a:lnTo>
                  <a:lnTo>
                    <a:pt x="5117315" y="5486400"/>
                  </a:lnTo>
                  <a:lnTo>
                    <a:pt x="0" y="5486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6658994" y="0"/>
              <a:ext cx="7143670" cy="7455443"/>
            </a:xfrm>
            <a:custGeom>
              <a:avLst/>
              <a:gdLst/>
              <a:ahLst/>
              <a:cxnLst/>
              <a:rect l="l" t="t" r="r" b="b"/>
              <a:pathLst>
                <a:path w="7143670" h="7455443">
                  <a:moveTo>
                    <a:pt x="0" y="0"/>
                  </a:moveTo>
                  <a:lnTo>
                    <a:pt x="7143671" y="0"/>
                  </a:lnTo>
                  <a:lnTo>
                    <a:pt x="7143671" y="7455443"/>
                  </a:lnTo>
                  <a:lnTo>
                    <a:pt x="0" y="74554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0" y="0"/>
            <a:ext cx="6912767" cy="10287000"/>
          </a:xfrm>
          <a:custGeom>
            <a:avLst/>
            <a:gdLst/>
            <a:ahLst/>
            <a:cxnLst/>
            <a:rect l="l" t="t" r="r" b="b"/>
            <a:pathLst>
              <a:path w="6912767" h="10287000">
                <a:moveTo>
                  <a:pt x="0" y="0"/>
                </a:moveTo>
                <a:lnTo>
                  <a:pt x="6912767" y="0"/>
                </a:lnTo>
                <a:lnTo>
                  <a:pt x="6912767" y="10287000"/>
                </a:lnTo>
                <a:lnTo>
                  <a:pt x="0" y="10287000"/>
                </a:lnTo>
                <a:lnTo>
                  <a:pt x="0" y="0"/>
                </a:lnTo>
                <a:close/>
              </a:path>
            </a:pathLst>
          </a:custGeom>
          <a:blipFill>
            <a:blip r:embed="rId2"/>
            <a:stretch>
              <a:fillRect l="-61608" r="-61608"/>
            </a:stretch>
          </a:blipFill>
        </p:spPr>
        <p:txBody>
          <a:bodyPr/>
          <a:lstStyle/>
          <a:p>
            <a:endParaRPr lang="en-IN"/>
          </a:p>
        </p:txBody>
      </p:sp>
      <p:sp>
        <p:nvSpPr>
          <p:cNvPr id="3" name="TextBox 3"/>
          <p:cNvSpPr txBox="1"/>
          <p:nvPr/>
        </p:nvSpPr>
        <p:spPr>
          <a:xfrm>
            <a:off x="7483116" y="596879"/>
            <a:ext cx="9785709" cy="939841"/>
          </a:xfrm>
          <a:prstGeom prst="rect">
            <a:avLst/>
          </a:prstGeom>
        </p:spPr>
        <p:txBody>
          <a:bodyPr lIns="0" tIns="0" rIns="0" bIns="0" rtlCol="0" anchor="t">
            <a:spAutoFit/>
          </a:bodyPr>
          <a:lstStyle/>
          <a:p>
            <a:pPr algn="ctr">
              <a:lnSpc>
                <a:spcPts val="7177"/>
              </a:lnSpc>
            </a:pPr>
            <a:r>
              <a:rPr lang="en-US" sz="6835">
                <a:solidFill>
                  <a:srgbClr val="E44D26"/>
                </a:solidFill>
                <a:latin typeface="Clear Sans Bold"/>
              </a:rPr>
              <a:t>Pros of CSS</a:t>
            </a:r>
          </a:p>
        </p:txBody>
      </p:sp>
      <p:sp>
        <p:nvSpPr>
          <p:cNvPr id="4" name="TextBox 4"/>
          <p:cNvSpPr txBox="1"/>
          <p:nvPr/>
        </p:nvSpPr>
        <p:spPr>
          <a:xfrm>
            <a:off x="6912767" y="2273879"/>
            <a:ext cx="11080877" cy="7019925"/>
          </a:xfrm>
          <a:prstGeom prst="rect">
            <a:avLst/>
          </a:prstGeom>
        </p:spPr>
        <p:txBody>
          <a:bodyPr lIns="0" tIns="0" rIns="0" bIns="0" rtlCol="0" anchor="t">
            <a:spAutoFit/>
          </a:bodyPr>
          <a:lstStyle/>
          <a:p>
            <a:pPr marL="755651" lvl="1" indent="-377825" algn="just">
              <a:lnSpc>
                <a:spcPts val="3675"/>
              </a:lnSpc>
              <a:buFont typeface="Arial"/>
              <a:buChar char="•"/>
            </a:pPr>
            <a:r>
              <a:rPr lang="en-US" sz="3500">
                <a:solidFill>
                  <a:srgbClr val="FEFEFE"/>
                </a:solidFill>
                <a:latin typeface="Clear Sans"/>
              </a:rPr>
              <a:t>By using CSS you simply got to specify a repeated style for element once and use it multiple times as CSS will automatically apply the required styles.</a:t>
            </a:r>
          </a:p>
          <a:p>
            <a:pPr algn="just">
              <a:lnSpc>
                <a:spcPts val="3675"/>
              </a:lnSpc>
            </a:pPr>
            <a:endParaRPr lang="en-US" sz="3500">
              <a:solidFill>
                <a:srgbClr val="FEFEFE"/>
              </a:solidFill>
              <a:latin typeface="Clear Sans"/>
            </a:endParaRPr>
          </a:p>
          <a:p>
            <a:pPr marL="755651" lvl="1" indent="-377825" algn="just">
              <a:lnSpc>
                <a:spcPts val="3675"/>
              </a:lnSpc>
              <a:buFont typeface="Arial"/>
              <a:buChar char="•"/>
            </a:pPr>
            <a:r>
              <a:rPr lang="en-US" sz="3500">
                <a:solidFill>
                  <a:srgbClr val="FEFEFE"/>
                </a:solidFill>
                <a:latin typeface="Clear Sans"/>
              </a:rPr>
              <a:t>The main advantage of CSS is that style is applied consistently across variety of sites. One instruction can control several areas which is advantageous.</a:t>
            </a:r>
          </a:p>
          <a:p>
            <a:pPr algn="just">
              <a:lnSpc>
                <a:spcPts val="3675"/>
              </a:lnSpc>
            </a:pPr>
            <a:endParaRPr lang="en-US" sz="3500">
              <a:solidFill>
                <a:srgbClr val="FEFEFE"/>
              </a:solidFill>
              <a:latin typeface="Clear Sans"/>
            </a:endParaRPr>
          </a:p>
          <a:p>
            <a:pPr marL="755651" lvl="1" indent="-377825" algn="just">
              <a:lnSpc>
                <a:spcPts val="3675"/>
              </a:lnSpc>
              <a:buFont typeface="Arial"/>
              <a:buChar char="•"/>
            </a:pPr>
            <a:r>
              <a:rPr lang="en-US" sz="3500">
                <a:solidFill>
                  <a:srgbClr val="FEFEFE"/>
                </a:solidFill>
                <a:latin typeface="Clear Sans"/>
              </a:rPr>
              <a:t>Web designers needs to use few lines of programming for every page improving site speed.</a:t>
            </a:r>
          </a:p>
          <a:p>
            <a:pPr algn="just">
              <a:lnSpc>
                <a:spcPts val="3675"/>
              </a:lnSpc>
            </a:pPr>
            <a:endParaRPr lang="en-US" sz="3500">
              <a:solidFill>
                <a:srgbClr val="FEFEFE"/>
              </a:solidFill>
              <a:latin typeface="Clear Sans"/>
            </a:endParaRPr>
          </a:p>
          <a:p>
            <a:pPr marL="755651" lvl="1" indent="-377825" algn="just">
              <a:lnSpc>
                <a:spcPts val="3675"/>
              </a:lnSpc>
              <a:buFont typeface="Arial"/>
              <a:buChar char="•"/>
            </a:pPr>
            <a:r>
              <a:rPr lang="en-US" sz="3500">
                <a:solidFill>
                  <a:srgbClr val="FEFEFE"/>
                </a:solidFill>
                <a:latin typeface="Clear Sans"/>
              </a:rPr>
              <a:t>Cascading sheet not only simplifies website development, but also simplifies the maintenance as a change of one line of code affects the whole web site and maintenance time.</a:t>
            </a: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0" y="0"/>
            <a:ext cx="6912767" cy="10287000"/>
          </a:xfrm>
          <a:custGeom>
            <a:avLst/>
            <a:gdLst/>
            <a:ahLst/>
            <a:cxnLst/>
            <a:rect l="l" t="t" r="r" b="b"/>
            <a:pathLst>
              <a:path w="6912767" h="10287000">
                <a:moveTo>
                  <a:pt x="0" y="0"/>
                </a:moveTo>
                <a:lnTo>
                  <a:pt x="6912767" y="0"/>
                </a:lnTo>
                <a:lnTo>
                  <a:pt x="6912767" y="10287000"/>
                </a:lnTo>
                <a:lnTo>
                  <a:pt x="0" y="10287000"/>
                </a:lnTo>
                <a:lnTo>
                  <a:pt x="0" y="0"/>
                </a:lnTo>
                <a:close/>
              </a:path>
            </a:pathLst>
          </a:custGeom>
          <a:blipFill>
            <a:blip r:embed="rId2"/>
            <a:stretch>
              <a:fillRect l="-61608" r="-61608"/>
            </a:stretch>
          </a:blipFill>
        </p:spPr>
        <p:txBody>
          <a:bodyPr/>
          <a:lstStyle/>
          <a:p>
            <a:endParaRPr lang="en-IN"/>
          </a:p>
        </p:txBody>
      </p:sp>
      <p:sp>
        <p:nvSpPr>
          <p:cNvPr id="3" name="TextBox 3"/>
          <p:cNvSpPr txBox="1"/>
          <p:nvPr/>
        </p:nvSpPr>
        <p:spPr>
          <a:xfrm>
            <a:off x="7633558" y="922835"/>
            <a:ext cx="9785709" cy="939841"/>
          </a:xfrm>
          <a:prstGeom prst="rect">
            <a:avLst/>
          </a:prstGeom>
        </p:spPr>
        <p:txBody>
          <a:bodyPr lIns="0" tIns="0" rIns="0" bIns="0" rtlCol="0" anchor="t">
            <a:spAutoFit/>
          </a:bodyPr>
          <a:lstStyle/>
          <a:p>
            <a:pPr algn="ctr">
              <a:lnSpc>
                <a:spcPts val="7177"/>
              </a:lnSpc>
            </a:pPr>
            <a:r>
              <a:rPr lang="en-US" sz="6835">
                <a:solidFill>
                  <a:srgbClr val="E44D26"/>
                </a:solidFill>
                <a:latin typeface="Clear Sans Bold"/>
              </a:rPr>
              <a:t>Cons of CSS</a:t>
            </a:r>
          </a:p>
        </p:txBody>
      </p:sp>
      <p:sp>
        <p:nvSpPr>
          <p:cNvPr id="4" name="TextBox 4"/>
          <p:cNvSpPr txBox="1"/>
          <p:nvPr/>
        </p:nvSpPr>
        <p:spPr>
          <a:xfrm>
            <a:off x="7086896" y="2415449"/>
            <a:ext cx="10532958" cy="6851650"/>
          </a:xfrm>
          <a:prstGeom prst="rect">
            <a:avLst/>
          </a:prstGeom>
        </p:spPr>
        <p:txBody>
          <a:bodyPr lIns="0" tIns="0" rIns="0" bIns="0" rtlCol="0" anchor="t">
            <a:spAutoFit/>
          </a:bodyPr>
          <a:lstStyle/>
          <a:p>
            <a:pPr marL="755651" lvl="1" indent="-377825" algn="just">
              <a:lnSpc>
                <a:spcPts val="4550"/>
              </a:lnSpc>
              <a:buFont typeface="Arial"/>
              <a:buChar char="•"/>
            </a:pPr>
            <a:r>
              <a:rPr lang="en-US" sz="3500" spc="136">
                <a:solidFill>
                  <a:srgbClr val="FEFEFE"/>
                </a:solidFill>
                <a:latin typeface="Clear Sans Italics"/>
              </a:rPr>
              <a:t>With CSS, what works with one browser might not always work with another. The web developers need to test for compatibility, running the program across multiple browsers.</a:t>
            </a:r>
          </a:p>
          <a:p>
            <a:pPr algn="just">
              <a:lnSpc>
                <a:spcPts val="4550"/>
              </a:lnSpc>
            </a:pPr>
            <a:endParaRPr lang="en-US" sz="3500" spc="136">
              <a:solidFill>
                <a:srgbClr val="FEFEFE"/>
              </a:solidFill>
              <a:latin typeface="Clear Sans Italics"/>
            </a:endParaRPr>
          </a:p>
          <a:p>
            <a:pPr marL="755651" lvl="1" indent="-377825" algn="just">
              <a:lnSpc>
                <a:spcPts val="4550"/>
              </a:lnSpc>
              <a:buFont typeface="Arial"/>
              <a:buChar char="•"/>
            </a:pPr>
            <a:r>
              <a:rPr lang="en-US" sz="3500" spc="136">
                <a:solidFill>
                  <a:srgbClr val="FEFEFE"/>
                </a:solidFill>
                <a:latin typeface="Clear Sans Italics"/>
              </a:rPr>
              <a:t>There exists a scarcity of security.</a:t>
            </a:r>
          </a:p>
          <a:p>
            <a:pPr algn="just">
              <a:lnSpc>
                <a:spcPts val="4550"/>
              </a:lnSpc>
            </a:pPr>
            <a:endParaRPr lang="en-US" sz="3500" spc="136">
              <a:solidFill>
                <a:srgbClr val="FEFEFE"/>
              </a:solidFill>
              <a:latin typeface="Clear Sans Italics"/>
            </a:endParaRPr>
          </a:p>
          <a:p>
            <a:pPr marL="755651" lvl="1" indent="-377825" algn="just">
              <a:lnSpc>
                <a:spcPts val="4550"/>
              </a:lnSpc>
              <a:buFont typeface="Arial"/>
              <a:buChar char="•"/>
            </a:pPr>
            <a:r>
              <a:rPr lang="en-US" sz="3500" spc="136">
                <a:solidFill>
                  <a:srgbClr val="FEFEFE"/>
                </a:solidFill>
                <a:latin typeface="Clear Sans Italics"/>
              </a:rPr>
              <a:t>After making the changes we need to confirm the compatibility if they appear. The similar change affects on all the browsers.</a:t>
            </a:r>
          </a:p>
          <a:p>
            <a:pPr algn="just">
              <a:lnSpc>
                <a:spcPts val="4550"/>
              </a:lnSpc>
            </a:pPr>
            <a:endParaRPr lang="en-US" sz="3500" spc="136">
              <a:solidFill>
                <a:srgbClr val="FEFEFE"/>
              </a:solidFill>
              <a:latin typeface="Clear Sans Italics"/>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3636451" y="3025158"/>
            <a:ext cx="10345505" cy="6727869"/>
          </a:xfrm>
          <a:custGeom>
            <a:avLst/>
            <a:gdLst/>
            <a:ahLst/>
            <a:cxnLst/>
            <a:rect l="l" t="t" r="r" b="b"/>
            <a:pathLst>
              <a:path w="10345505" h="6727869">
                <a:moveTo>
                  <a:pt x="0" y="0"/>
                </a:moveTo>
                <a:lnTo>
                  <a:pt x="10345505" y="0"/>
                </a:lnTo>
                <a:lnTo>
                  <a:pt x="10345505" y="6727868"/>
                </a:lnTo>
                <a:lnTo>
                  <a:pt x="0" y="6727868"/>
                </a:lnTo>
                <a:lnTo>
                  <a:pt x="0" y="0"/>
                </a:lnTo>
                <a:close/>
              </a:path>
            </a:pathLst>
          </a:custGeom>
          <a:blipFill>
            <a:blip r:embed="rId2"/>
            <a:stretch>
              <a:fillRect r="-719"/>
            </a:stretch>
          </a:blipFill>
        </p:spPr>
        <p:txBody>
          <a:bodyPr/>
          <a:lstStyle/>
          <a:p>
            <a:endParaRPr lang="en-IN"/>
          </a:p>
        </p:txBody>
      </p:sp>
      <p:sp>
        <p:nvSpPr>
          <p:cNvPr id="3" name="TextBox 3"/>
          <p:cNvSpPr txBox="1"/>
          <p:nvPr/>
        </p:nvSpPr>
        <p:spPr>
          <a:xfrm>
            <a:off x="-397262" y="1964365"/>
            <a:ext cx="9785709" cy="742950"/>
          </a:xfrm>
          <a:prstGeom prst="rect">
            <a:avLst/>
          </a:prstGeom>
        </p:spPr>
        <p:txBody>
          <a:bodyPr lIns="0" tIns="0" rIns="0" bIns="0" rtlCol="0" anchor="t">
            <a:spAutoFit/>
          </a:bodyPr>
          <a:lstStyle/>
          <a:p>
            <a:pPr algn="ctr">
              <a:lnSpc>
                <a:spcPts val="5774"/>
              </a:lnSpc>
            </a:pPr>
            <a:r>
              <a:rPr lang="en-US" sz="5499">
                <a:solidFill>
                  <a:srgbClr val="E44D26"/>
                </a:solidFill>
                <a:latin typeface="Clear Sans Bold"/>
              </a:rPr>
              <a:t>Example Of CSS Code : </a:t>
            </a:r>
          </a:p>
        </p:txBody>
      </p:sp>
      <p:grpSp>
        <p:nvGrpSpPr>
          <p:cNvPr id="4" name="Group 4"/>
          <p:cNvGrpSpPr/>
          <p:nvPr/>
        </p:nvGrpSpPr>
        <p:grpSpPr>
          <a:xfrm>
            <a:off x="655666" y="-3759204"/>
            <a:ext cx="16976668" cy="5637844"/>
            <a:chOff x="0" y="0"/>
            <a:chExt cx="22635557" cy="7517125"/>
          </a:xfrm>
        </p:grpSpPr>
        <p:sp>
          <p:nvSpPr>
            <p:cNvPr id="5" name="Freeform 5"/>
            <p:cNvSpPr/>
            <p:nvPr/>
          </p:nvSpPr>
          <p:spPr>
            <a:xfrm>
              <a:off x="0" y="3727722"/>
              <a:ext cx="6129918" cy="3789404"/>
            </a:xfrm>
            <a:custGeom>
              <a:avLst/>
              <a:gdLst/>
              <a:ahLst/>
              <a:cxnLst/>
              <a:rect l="l" t="t" r="r" b="b"/>
              <a:pathLst>
                <a:path w="6129918" h="3789404">
                  <a:moveTo>
                    <a:pt x="0" y="0"/>
                  </a:moveTo>
                  <a:lnTo>
                    <a:pt x="6129918" y="0"/>
                  </a:lnTo>
                  <a:lnTo>
                    <a:pt x="6129918" y="3789403"/>
                  </a:lnTo>
                  <a:lnTo>
                    <a:pt x="0" y="37894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flipH="1">
              <a:off x="14069116" y="5533067"/>
              <a:ext cx="2768891" cy="1701610"/>
            </a:xfrm>
            <a:custGeom>
              <a:avLst/>
              <a:gdLst/>
              <a:ahLst/>
              <a:cxnLst/>
              <a:rect l="l" t="t" r="r" b="b"/>
              <a:pathLst>
                <a:path w="2768891" h="1701610">
                  <a:moveTo>
                    <a:pt x="2768891" y="0"/>
                  </a:moveTo>
                  <a:lnTo>
                    <a:pt x="0" y="0"/>
                  </a:lnTo>
                  <a:lnTo>
                    <a:pt x="0" y="1701609"/>
                  </a:lnTo>
                  <a:lnTo>
                    <a:pt x="2768891" y="1701609"/>
                  </a:lnTo>
                  <a:lnTo>
                    <a:pt x="276889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7" name="Freeform 7"/>
            <p:cNvSpPr/>
            <p:nvPr/>
          </p:nvSpPr>
          <p:spPr>
            <a:xfrm>
              <a:off x="17518242" y="1748276"/>
              <a:ext cx="5117315" cy="5486400"/>
            </a:xfrm>
            <a:custGeom>
              <a:avLst/>
              <a:gdLst/>
              <a:ahLst/>
              <a:cxnLst/>
              <a:rect l="l" t="t" r="r" b="b"/>
              <a:pathLst>
                <a:path w="5117315" h="5486400">
                  <a:moveTo>
                    <a:pt x="0" y="0"/>
                  </a:moveTo>
                  <a:lnTo>
                    <a:pt x="5117315" y="0"/>
                  </a:lnTo>
                  <a:lnTo>
                    <a:pt x="5117315" y="5486400"/>
                  </a:lnTo>
                  <a:lnTo>
                    <a:pt x="0" y="5486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Freeform 8"/>
            <p:cNvSpPr/>
            <p:nvPr/>
          </p:nvSpPr>
          <p:spPr>
            <a:xfrm>
              <a:off x="6658994" y="0"/>
              <a:ext cx="7143670" cy="7455443"/>
            </a:xfrm>
            <a:custGeom>
              <a:avLst/>
              <a:gdLst/>
              <a:ahLst/>
              <a:cxnLst/>
              <a:rect l="l" t="t" r="r" b="b"/>
              <a:pathLst>
                <a:path w="7143670" h="7455443">
                  <a:moveTo>
                    <a:pt x="0" y="0"/>
                  </a:moveTo>
                  <a:lnTo>
                    <a:pt x="7143671" y="0"/>
                  </a:lnTo>
                  <a:lnTo>
                    <a:pt x="7143671" y="7455443"/>
                  </a:lnTo>
                  <a:lnTo>
                    <a:pt x="0" y="74554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gr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2662298" y="2654583"/>
            <a:ext cx="11061683" cy="6218663"/>
          </a:xfrm>
          <a:custGeom>
            <a:avLst/>
            <a:gdLst/>
            <a:ahLst/>
            <a:cxnLst/>
            <a:rect l="l" t="t" r="r" b="b"/>
            <a:pathLst>
              <a:path w="11061683" h="6218663">
                <a:moveTo>
                  <a:pt x="0" y="0"/>
                </a:moveTo>
                <a:lnTo>
                  <a:pt x="11061682" y="0"/>
                </a:lnTo>
                <a:lnTo>
                  <a:pt x="11061682" y="6218663"/>
                </a:lnTo>
                <a:lnTo>
                  <a:pt x="0" y="6218663"/>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389149" y="1038225"/>
            <a:ext cx="7011961" cy="1162050"/>
          </a:xfrm>
          <a:prstGeom prst="rect">
            <a:avLst/>
          </a:prstGeom>
        </p:spPr>
        <p:txBody>
          <a:bodyPr lIns="0" tIns="0" rIns="0" bIns="0" rtlCol="0" anchor="t">
            <a:spAutoFit/>
          </a:bodyPr>
          <a:lstStyle/>
          <a:p>
            <a:pPr algn="ctr">
              <a:lnSpc>
                <a:spcPts val="9261"/>
              </a:lnSpc>
            </a:pPr>
            <a:r>
              <a:rPr lang="en-US" sz="7718">
                <a:solidFill>
                  <a:srgbClr val="224C8D"/>
                </a:solidFill>
                <a:latin typeface="Clear Sans Bold"/>
              </a:rPr>
              <a:t>JAVASCRIPT</a:t>
            </a:r>
          </a:p>
        </p:txBody>
      </p:sp>
      <p:sp>
        <p:nvSpPr>
          <p:cNvPr id="4" name="TextBox 4"/>
          <p:cNvSpPr txBox="1"/>
          <p:nvPr/>
        </p:nvSpPr>
        <p:spPr>
          <a:xfrm>
            <a:off x="5853118" y="669012"/>
            <a:ext cx="12434882" cy="9278950"/>
          </a:xfrm>
          <a:prstGeom prst="rect">
            <a:avLst/>
          </a:prstGeom>
        </p:spPr>
        <p:txBody>
          <a:bodyPr lIns="0" tIns="0" rIns="0" bIns="0" rtlCol="0" anchor="t">
            <a:spAutoFit/>
          </a:bodyPr>
          <a:lstStyle/>
          <a:p>
            <a:pPr marL="715066" lvl="1" indent="-357533">
              <a:lnSpc>
                <a:spcPts val="4636"/>
              </a:lnSpc>
              <a:buFont typeface="Arial"/>
              <a:buChar char="•"/>
            </a:pPr>
            <a:r>
              <a:rPr lang="en-US" sz="3312">
                <a:solidFill>
                  <a:srgbClr val="000000"/>
                </a:solidFill>
                <a:latin typeface="Canva Sans"/>
              </a:rPr>
              <a:t>JavaScript is a lightweight, cross-platform, and interpreted compiled programming language which is also known as the scripting language for webpages.</a:t>
            </a:r>
          </a:p>
          <a:p>
            <a:pPr>
              <a:lnSpc>
                <a:spcPts val="4636"/>
              </a:lnSpc>
            </a:pPr>
            <a:endParaRPr lang="en-US" sz="3312">
              <a:solidFill>
                <a:srgbClr val="000000"/>
              </a:solidFill>
              <a:latin typeface="Canva Sans"/>
            </a:endParaRPr>
          </a:p>
          <a:p>
            <a:pPr marL="715066" lvl="1" indent="-357533">
              <a:lnSpc>
                <a:spcPts val="4636"/>
              </a:lnSpc>
              <a:buFont typeface="Arial"/>
              <a:buChar char="•"/>
            </a:pPr>
            <a:r>
              <a:rPr lang="en-US" sz="3312">
                <a:solidFill>
                  <a:srgbClr val="000000"/>
                </a:solidFill>
                <a:latin typeface="Canva Sans"/>
              </a:rPr>
              <a:t>It is well-known for the development of web pages, many non-browser environments also use it.</a:t>
            </a:r>
          </a:p>
          <a:p>
            <a:pPr>
              <a:lnSpc>
                <a:spcPts val="4636"/>
              </a:lnSpc>
            </a:pPr>
            <a:endParaRPr lang="en-US" sz="3312">
              <a:solidFill>
                <a:srgbClr val="000000"/>
              </a:solidFill>
              <a:latin typeface="Canva Sans"/>
            </a:endParaRPr>
          </a:p>
          <a:p>
            <a:pPr marL="715066" lvl="1" indent="-357533">
              <a:lnSpc>
                <a:spcPts val="4636"/>
              </a:lnSpc>
              <a:buFont typeface="Arial"/>
              <a:buChar char="•"/>
            </a:pPr>
            <a:r>
              <a:rPr lang="en-US" sz="3312">
                <a:solidFill>
                  <a:srgbClr val="000000"/>
                </a:solidFill>
                <a:latin typeface="Canva Sans"/>
              </a:rPr>
              <a:t> JavaScript can be used for Client-side developments as well as Server-side developments. </a:t>
            </a:r>
          </a:p>
          <a:p>
            <a:pPr>
              <a:lnSpc>
                <a:spcPts val="4636"/>
              </a:lnSpc>
            </a:pPr>
            <a:endParaRPr lang="en-US" sz="3312">
              <a:solidFill>
                <a:srgbClr val="000000"/>
              </a:solidFill>
              <a:latin typeface="Canva Sans"/>
            </a:endParaRPr>
          </a:p>
          <a:p>
            <a:pPr marL="715066" lvl="1" indent="-357533">
              <a:lnSpc>
                <a:spcPts val="4636"/>
              </a:lnSpc>
              <a:buFont typeface="Arial"/>
              <a:buChar char="•"/>
            </a:pPr>
            <a:r>
              <a:rPr lang="en-US" sz="3312">
                <a:solidFill>
                  <a:srgbClr val="000000"/>
                </a:solidFill>
                <a:latin typeface="Canva Sans"/>
              </a:rPr>
              <a:t>Javascript is both imperative and declarative type of language. </a:t>
            </a:r>
          </a:p>
          <a:p>
            <a:pPr>
              <a:lnSpc>
                <a:spcPts val="4636"/>
              </a:lnSpc>
            </a:pPr>
            <a:endParaRPr lang="en-US" sz="3312">
              <a:solidFill>
                <a:srgbClr val="000000"/>
              </a:solidFill>
              <a:latin typeface="Canva Sans"/>
            </a:endParaRPr>
          </a:p>
          <a:p>
            <a:pPr marL="715066" lvl="1" indent="-357533">
              <a:lnSpc>
                <a:spcPts val="4636"/>
              </a:lnSpc>
              <a:buFont typeface="Arial"/>
              <a:buChar char="•"/>
            </a:pPr>
            <a:r>
              <a:rPr lang="en-US" sz="3312">
                <a:solidFill>
                  <a:srgbClr val="000000"/>
                </a:solidFill>
                <a:latin typeface="Canva Sans"/>
              </a:rPr>
              <a:t>JavaScript contains a standard library of objects, like Array, Date, Math a core set of language elements like operators, control structures, and statements.</a:t>
            </a: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3955898" y="-2287190"/>
            <a:ext cx="6414740" cy="6631780"/>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401848" y="1789321"/>
            <a:ext cx="13554049" cy="8107725"/>
          </a:xfrm>
          <a:prstGeom prst="rect">
            <a:avLst/>
          </a:prstGeom>
        </p:spPr>
        <p:txBody>
          <a:bodyPr lIns="0" tIns="0" rIns="0" bIns="0" rtlCol="0" anchor="t">
            <a:spAutoFit/>
          </a:bodyPr>
          <a:lstStyle/>
          <a:p>
            <a:pPr marL="712085" lvl="1" indent="-356042">
              <a:lnSpc>
                <a:spcPts val="4617"/>
              </a:lnSpc>
              <a:buFont typeface="Arial"/>
              <a:buChar char="•"/>
            </a:pPr>
            <a:r>
              <a:rPr lang="en-US" sz="3298">
                <a:solidFill>
                  <a:srgbClr val="2B4B82"/>
                </a:solidFill>
                <a:latin typeface="Clear Sans"/>
              </a:rPr>
              <a:t>Dynamic and Weakly Typed: JavaScript is a dynamically typed language, allowing variables to change types during runtime. It's also weakly typed, meaning conversions between types are handled implicitly, making it flexible but requiring careful coding.</a:t>
            </a:r>
          </a:p>
          <a:p>
            <a:pPr>
              <a:lnSpc>
                <a:spcPts val="4617"/>
              </a:lnSpc>
            </a:pPr>
            <a:endParaRPr lang="en-US" sz="3298">
              <a:solidFill>
                <a:srgbClr val="2B4B82"/>
              </a:solidFill>
              <a:latin typeface="Clear Sans"/>
            </a:endParaRPr>
          </a:p>
          <a:p>
            <a:pPr marL="712085" lvl="1" indent="-356042">
              <a:lnSpc>
                <a:spcPts val="4617"/>
              </a:lnSpc>
              <a:buFont typeface="Arial"/>
              <a:buChar char="•"/>
            </a:pPr>
            <a:r>
              <a:rPr lang="en-US" sz="3298">
                <a:solidFill>
                  <a:srgbClr val="2B4B82"/>
                </a:solidFill>
                <a:latin typeface="Clear Sans"/>
              </a:rPr>
              <a:t>First-class Functions: In JavaScript, functions are first-class citizens. They can be assigned to variables, passed as arguments to other functions, and returned from functions, enabling powerful functional programming paradigms.</a:t>
            </a:r>
          </a:p>
          <a:p>
            <a:pPr>
              <a:lnSpc>
                <a:spcPts val="4617"/>
              </a:lnSpc>
            </a:pPr>
            <a:endParaRPr lang="en-US" sz="3298">
              <a:solidFill>
                <a:srgbClr val="2B4B82"/>
              </a:solidFill>
              <a:latin typeface="Clear Sans"/>
            </a:endParaRPr>
          </a:p>
          <a:p>
            <a:pPr marL="712085" lvl="1" indent="-356042">
              <a:lnSpc>
                <a:spcPts val="4617"/>
              </a:lnSpc>
              <a:buFont typeface="Arial"/>
              <a:buChar char="•"/>
            </a:pPr>
            <a:r>
              <a:rPr lang="en-US" sz="3298">
                <a:solidFill>
                  <a:srgbClr val="2B4B82"/>
                </a:solidFill>
                <a:latin typeface="Clear Sans"/>
              </a:rPr>
              <a:t>Event-Driven: JavaScript is well-suited for event-driven programming. It can respond to user interactions (e.g., clicks, keystrokes) and perform actions asynchronously, enhancing the interactivity of web applications.</a:t>
            </a:r>
          </a:p>
        </p:txBody>
      </p:sp>
      <p:sp>
        <p:nvSpPr>
          <p:cNvPr id="4" name="TextBox 4"/>
          <p:cNvSpPr txBox="1"/>
          <p:nvPr/>
        </p:nvSpPr>
        <p:spPr>
          <a:xfrm>
            <a:off x="1028700" y="629603"/>
            <a:ext cx="11091288" cy="883920"/>
          </a:xfrm>
          <a:prstGeom prst="rect">
            <a:avLst/>
          </a:prstGeom>
        </p:spPr>
        <p:txBody>
          <a:bodyPr lIns="0" tIns="0" rIns="0" bIns="0" rtlCol="0" anchor="t">
            <a:spAutoFit/>
          </a:bodyPr>
          <a:lstStyle/>
          <a:p>
            <a:pPr algn="ctr">
              <a:lnSpc>
                <a:spcPts val="6719"/>
              </a:lnSpc>
            </a:pPr>
            <a:r>
              <a:rPr lang="en-US" sz="6399">
                <a:solidFill>
                  <a:srgbClr val="2B4B82"/>
                </a:solidFill>
                <a:latin typeface="Clear Sans Bold"/>
              </a:rPr>
              <a:t>FEATURES OF JAVASCRIPT</a:t>
            </a: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3955898" y="-2287190"/>
            <a:ext cx="6414740" cy="6631780"/>
          </a:xfrm>
          <a:custGeom>
            <a:avLst/>
            <a:gdLst/>
            <a:ahLst/>
            <a:cxnLst/>
            <a:rect l="l" t="t" r="r" b="b"/>
            <a:pathLst>
              <a:path w="6414740" h="6631780">
                <a:moveTo>
                  <a:pt x="0" y="0"/>
                </a:moveTo>
                <a:lnTo>
                  <a:pt x="6414740" y="0"/>
                </a:lnTo>
                <a:lnTo>
                  <a:pt x="6414740" y="6631780"/>
                </a:lnTo>
                <a:lnTo>
                  <a:pt x="0" y="6631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028700" y="629603"/>
            <a:ext cx="11091288" cy="883920"/>
          </a:xfrm>
          <a:prstGeom prst="rect">
            <a:avLst/>
          </a:prstGeom>
        </p:spPr>
        <p:txBody>
          <a:bodyPr lIns="0" tIns="0" rIns="0" bIns="0" rtlCol="0" anchor="t">
            <a:spAutoFit/>
          </a:bodyPr>
          <a:lstStyle/>
          <a:p>
            <a:pPr algn="ctr">
              <a:lnSpc>
                <a:spcPts val="6719"/>
              </a:lnSpc>
            </a:pPr>
            <a:r>
              <a:rPr lang="en-US" sz="6399">
                <a:solidFill>
                  <a:srgbClr val="2B4B82"/>
                </a:solidFill>
                <a:latin typeface="Clear Sans Bold"/>
              </a:rPr>
              <a:t>FEATURES OF JAVASCRIPT</a:t>
            </a:r>
          </a:p>
        </p:txBody>
      </p:sp>
      <p:sp>
        <p:nvSpPr>
          <p:cNvPr id="4" name="TextBox 4"/>
          <p:cNvSpPr txBox="1"/>
          <p:nvPr/>
        </p:nvSpPr>
        <p:spPr>
          <a:xfrm>
            <a:off x="401848" y="2211412"/>
            <a:ext cx="13554049" cy="6364650"/>
          </a:xfrm>
          <a:prstGeom prst="rect">
            <a:avLst/>
          </a:prstGeom>
        </p:spPr>
        <p:txBody>
          <a:bodyPr lIns="0" tIns="0" rIns="0" bIns="0" rtlCol="0" anchor="t">
            <a:spAutoFit/>
          </a:bodyPr>
          <a:lstStyle/>
          <a:p>
            <a:pPr>
              <a:lnSpc>
                <a:spcPts val="4617"/>
              </a:lnSpc>
            </a:pPr>
            <a:endParaRPr/>
          </a:p>
          <a:p>
            <a:pPr marL="712085" lvl="1" indent="-356042">
              <a:lnSpc>
                <a:spcPts val="4617"/>
              </a:lnSpc>
              <a:buFont typeface="Arial"/>
              <a:buChar char="•"/>
            </a:pPr>
            <a:r>
              <a:rPr lang="en-US" sz="3298">
                <a:solidFill>
                  <a:srgbClr val="2B4B82"/>
                </a:solidFill>
                <a:latin typeface="Clear Sans"/>
              </a:rPr>
              <a:t>Prototypal Inheritance: Instead of classical inheritance, JavaScript uses prototypal inheritance. Objects can inherit properties and methods directly from other objects, providing a unique and flexible way to structure code.</a:t>
            </a:r>
          </a:p>
          <a:p>
            <a:pPr>
              <a:lnSpc>
                <a:spcPts val="4617"/>
              </a:lnSpc>
            </a:pPr>
            <a:endParaRPr lang="en-US" sz="3298">
              <a:solidFill>
                <a:srgbClr val="2B4B82"/>
              </a:solidFill>
              <a:latin typeface="Clear Sans"/>
            </a:endParaRPr>
          </a:p>
          <a:p>
            <a:pPr marL="712085" lvl="1" indent="-356042">
              <a:lnSpc>
                <a:spcPts val="4617"/>
              </a:lnSpc>
              <a:buFont typeface="Arial"/>
              <a:buChar char="•"/>
            </a:pPr>
            <a:r>
              <a:rPr lang="en-US" sz="3298">
                <a:solidFill>
                  <a:srgbClr val="2B4B82"/>
                </a:solidFill>
                <a:latin typeface="Clear Sans"/>
              </a:rPr>
              <a:t>Cross-platform Compatibility: JavaScript is supported by all major web browsers, making it a cross-platform language. With Node.js, it can also be used for server-side development, achieving full-stack capabilities</a:t>
            </a:r>
          </a:p>
          <a:p>
            <a:pPr>
              <a:lnSpc>
                <a:spcPts val="4617"/>
              </a:lnSpc>
            </a:pPr>
            <a:endParaRPr lang="en-US" sz="3298">
              <a:solidFill>
                <a:srgbClr val="2B4B82"/>
              </a:solidFill>
              <a:latin typeface="Clear Sans"/>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3964458" y="604974"/>
            <a:ext cx="10359084" cy="952227"/>
          </a:xfrm>
          <a:prstGeom prst="rect">
            <a:avLst/>
          </a:prstGeom>
        </p:spPr>
        <p:txBody>
          <a:bodyPr lIns="0" tIns="0" rIns="0" bIns="0" rtlCol="0" anchor="t">
            <a:spAutoFit/>
          </a:bodyPr>
          <a:lstStyle/>
          <a:p>
            <a:pPr algn="ctr">
              <a:lnSpc>
                <a:spcPts val="7334"/>
              </a:lnSpc>
            </a:pPr>
            <a:r>
              <a:rPr lang="en-US" sz="6985">
                <a:solidFill>
                  <a:srgbClr val="224C8D"/>
                </a:solidFill>
                <a:latin typeface="Clear Sans Bold"/>
              </a:rPr>
              <a:t>PROS OF JAVASCIPT</a:t>
            </a:r>
          </a:p>
        </p:txBody>
      </p:sp>
      <p:sp>
        <p:nvSpPr>
          <p:cNvPr id="3" name="TextBox 3"/>
          <p:cNvSpPr txBox="1"/>
          <p:nvPr/>
        </p:nvSpPr>
        <p:spPr>
          <a:xfrm>
            <a:off x="468687" y="2206645"/>
            <a:ext cx="17581684" cy="7127855"/>
          </a:xfrm>
          <a:prstGeom prst="rect">
            <a:avLst/>
          </a:prstGeom>
        </p:spPr>
        <p:txBody>
          <a:bodyPr lIns="0" tIns="0" rIns="0" bIns="0" rtlCol="0" anchor="t">
            <a:spAutoFit/>
          </a:bodyPr>
          <a:lstStyle/>
          <a:p>
            <a:pPr marL="620879" lvl="1" indent="-310439">
              <a:lnSpc>
                <a:spcPts val="4026"/>
              </a:lnSpc>
              <a:buFont typeface="Arial"/>
              <a:buChar char="•"/>
            </a:pPr>
            <a:r>
              <a:rPr lang="en-US" sz="2875">
                <a:solidFill>
                  <a:srgbClr val="000000"/>
                </a:solidFill>
                <a:latin typeface="Canva Sans"/>
              </a:rPr>
              <a:t>Simple − JavaScript is simple to comprehend and pick up. Both users and developers will find the structure to be straightforward. Additionally, it is very doable to implement, saving web developers a ton of money when creating dynamic content.</a:t>
            </a:r>
          </a:p>
          <a:p>
            <a:pPr>
              <a:lnSpc>
                <a:spcPts val="4026"/>
              </a:lnSpc>
            </a:pPr>
            <a:endParaRPr lang="en-US" sz="2875">
              <a:solidFill>
                <a:srgbClr val="000000"/>
              </a:solidFill>
              <a:latin typeface="Canva Sans"/>
            </a:endParaRPr>
          </a:p>
          <a:p>
            <a:pPr marL="620879" lvl="1" indent="-310439">
              <a:lnSpc>
                <a:spcPts val="4026"/>
              </a:lnSpc>
              <a:buFont typeface="Arial"/>
              <a:buChar char="•"/>
            </a:pPr>
            <a:r>
              <a:rPr lang="en-US" sz="2875">
                <a:solidFill>
                  <a:srgbClr val="000000"/>
                </a:solidFill>
                <a:latin typeface="Canva Sans"/>
              </a:rPr>
              <a:t>Speed − JavaScript is a "interpreted" language, it cuts down on the time needed for compilation in other programming languages like Java. Another client-side script is JavaScript, which accelerates programm execution by eliminating the wait time for server connections.</a:t>
            </a:r>
          </a:p>
          <a:p>
            <a:pPr>
              <a:lnSpc>
                <a:spcPts val="4026"/>
              </a:lnSpc>
            </a:pPr>
            <a:endParaRPr lang="en-US" sz="2875">
              <a:solidFill>
                <a:srgbClr val="000000"/>
              </a:solidFill>
              <a:latin typeface="Canva Sans"/>
            </a:endParaRPr>
          </a:p>
          <a:p>
            <a:pPr marL="620879" lvl="1" indent="-310439">
              <a:lnSpc>
                <a:spcPts val="4026"/>
              </a:lnSpc>
              <a:buFont typeface="Arial"/>
              <a:buChar char="•"/>
            </a:pPr>
            <a:r>
              <a:rPr lang="en-US" sz="2875">
                <a:solidFill>
                  <a:srgbClr val="000000"/>
                </a:solidFill>
                <a:latin typeface="Canva Sans"/>
              </a:rPr>
              <a:t>No matter where JavaScript is hosted, it is always run in a client environment to reduce bandwidth usage and speed up execution.</a:t>
            </a:r>
          </a:p>
          <a:p>
            <a:pPr>
              <a:lnSpc>
                <a:spcPts val="4620"/>
              </a:lnSpc>
            </a:pPr>
            <a:endParaRPr lang="en-US" sz="2875">
              <a:solidFill>
                <a:srgbClr val="000000"/>
              </a:solidFill>
              <a:latin typeface="Canva Sans"/>
            </a:endParaRPr>
          </a:p>
          <a:p>
            <a:pPr marL="620879" lvl="1" indent="-310439" algn="l">
              <a:lnSpc>
                <a:spcPts val="4026"/>
              </a:lnSpc>
              <a:buFont typeface="Arial"/>
              <a:buChar char="•"/>
            </a:pPr>
            <a:r>
              <a:rPr lang="en-US" sz="2875">
                <a:solidFill>
                  <a:srgbClr val="000000"/>
                </a:solidFill>
                <a:latin typeface="Canva Sans"/>
              </a:rPr>
              <a:t>Interoperability − Because JavaScript seamlessly integrates with other programming languages, many developers favor using it to create a variety of applications. Any webpage or the script of another programming language can contain it.</a:t>
            </a: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TextBox 2"/>
          <p:cNvSpPr txBox="1"/>
          <p:nvPr/>
        </p:nvSpPr>
        <p:spPr>
          <a:xfrm>
            <a:off x="360683" y="2073910"/>
            <a:ext cx="17505895" cy="7440518"/>
          </a:xfrm>
          <a:prstGeom prst="rect">
            <a:avLst/>
          </a:prstGeom>
        </p:spPr>
        <p:txBody>
          <a:bodyPr lIns="0" tIns="0" rIns="0" bIns="0" rtlCol="0" anchor="t">
            <a:spAutoFit/>
          </a:bodyPr>
          <a:lstStyle/>
          <a:p>
            <a:pPr marL="648612" lvl="1" indent="-324306">
              <a:lnSpc>
                <a:spcPts val="4205"/>
              </a:lnSpc>
              <a:buFont typeface="Arial"/>
              <a:buChar char="•"/>
            </a:pPr>
            <a:r>
              <a:rPr lang="en-US" sz="3004">
                <a:solidFill>
                  <a:srgbClr val="3A3A3A"/>
                </a:solidFill>
                <a:latin typeface="Clear Sans"/>
              </a:rPr>
              <a:t>Cannot Debug − Although some HTML editors allow for debugging, they are not as effective as editors for C or C++. Additionally, the developer has a difficult time figuring out the issue because the browser doesn't display any errors.</a:t>
            </a:r>
          </a:p>
          <a:p>
            <a:pPr>
              <a:lnSpc>
                <a:spcPts val="4205"/>
              </a:lnSpc>
            </a:pPr>
            <a:endParaRPr lang="en-US" sz="3004">
              <a:solidFill>
                <a:srgbClr val="3A3A3A"/>
              </a:solidFill>
              <a:latin typeface="Clear Sans"/>
            </a:endParaRPr>
          </a:p>
          <a:p>
            <a:pPr marL="648612" lvl="1" indent="-324306">
              <a:lnSpc>
                <a:spcPts val="4205"/>
              </a:lnSpc>
              <a:buFont typeface="Arial"/>
              <a:buChar char="•"/>
            </a:pPr>
            <a:r>
              <a:rPr lang="en-US" sz="3004">
                <a:solidFill>
                  <a:srgbClr val="3A3A3A"/>
                </a:solidFill>
                <a:latin typeface="Clear Sans"/>
              </a:rPr>
              <a:t>Unexpected stop of rendering − The website's entire JavaScript code can stop rendering due to a single error in the code. It appears to the user as though JavaScript is absent. The browsers, however, are very forgiving of these mistakes.</a:t>
            </a:r>
          </a:p>
          <a:p>
            <a:pPr>
              <a:lnSpc>
                <a:spcPts val="4205"/>
              </a:lnSpc>
            </a:pPr>
            <a:endParaRPr lang="en-US" sz="3004">
              <a:solidFill>
                <a:srgbClr val="3A3A3A"/>
              </a:solidFill>
              <a:latin typeface="Clear Sans"/>
            </a:endParaRPr>
          </a:p>
          <a:p>
            <a:pPr marL="648612" lvl="1" indent="-324306">
              <a:lnSpc>
                <a:spcPts val="4205"/>
              </a:lnSpc>
              <a:buFont typeface="Arial"/>
              <a:buChar char="•"/>
            </a:pPr>
            <a:r>
              <a:rPr lang="en-US" sz="3004">
                <a:solidFill>
                  <a:srgbClr val="3A3A3A"/>
                </a:solidFill>
                <a:latin typeface="Clear Sans"/>
              </a:rPr>
              <a:t> Client-side Security − The user can see the JavaScript code; it could be misused by others. These actions might involve using the source code anonymously. Additionally, it is very simple to insert code into the website that impair the security of data transmitted via the website.</a:t>
            </a:r>
          </a:p>
          <a:p>
            <a:pPr>
              <a:lnSpc>
                <a:spcPts val="4205"/>
              </a:lnSpc>
            </a:pPr>
            <a:endParaRPr lang="en-US" sz="3004">
              <a:solidFill>
                <a:srgbClr val="3A3A3A"/>
              </a:solidFill>
              <a:latin typeface="Clear Sans"/>
            </a:endParaRPr>
          </a:p>
          <a:p>
            <a:pPr marL="648612" lvl="1" indent="-324306">
              <a:lnSpc>
                <a:spcPts val="4205"/>
              </a:lnSpc>
              <a:buFont typeface="Arial"/>
              <a:buChar char="•"/>
            </a:pPr>
            <a:r>
              <a:rPr lang="en-US" sz="3004">
                <a:solidFill>
                  <a:srgbClr val="3A3A3A"/>
                </a:solidFill>
                <a:latin typeface="Clear Sans"/>
              </a:rPr>
              <a:t>Inheritance − JavaScript does not support multiple inheritance; only one inheritance is supported. This property of object-oriented languages might be necessary for some programmes.</a:t>
            </a:r>
          </a:p>
        </p:txBody>
      </p:sp>
      <p:sp>
        <p:nvSpPr>
          <p:cNvPr id="3" name="TextBox 3"/>
          <p:cNvSpPr txBox="1"/>
          <p:nvPr/>
        </p:nvSpPr>
        <p:spPr>
          <a:xfrm>
            <a:off x="2920008" y="332354"/>
            <a:ext cx="12447984" cy="1259343"/>
          </a:xfrm>
          <a:prstGeom prst="rect">
            <a:avLst/>
          </a:prstGeom>
        </p:spPr>
        <p:txBody>
          <a:bodyPr lIns="0" tIns="0" rIns="0" bIns="0" rtlCol="0" anchor="t">
            <a:spAutoFit/>
          </a:bodyPr>
          <a:lstStyle/>
          <a:p>
            <a:pPr algn="ctr">
              <a:lnSpc>
                <a:spcPts val="10387"/>
              </a:lnSpc>
            </a:pPr>
            <a:r>
              <a:rPr lang="en-US" sz="7419">
                <a:solidFill>
                  <a:srgbClr val="2B4B82"/>
                </a:solidFill>
                <a:latin typeface="Canva Sans Bold"/>
              </a:rPr>
              <a:t>CONS OF JAVASCRIPT</a:t>
            </a: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txBody>
          <a:bodyPr/>
          <a:lstStyle/>
          <a:p>
            <a:endParaRPr lang="en-IN"/>
          </a:p>
        </p:txBody>
      </p:sp>
      <p:sp>
        <p:nvSpPr>
          <p:cNvPr id="3" name="Freeform 3"/>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5" name="Group 5"/>
          <p:cNvGrpSpPr/>
          <p:nvPr/>
        </p:nvGrpSpPr>
        <p:grpSpPr>
          <a:xfrm>
            <a:off x="17461777" y="7605853"/>
            <a:ext cx="1652447" cy="1652447"/>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4DE4"/>
            </a:solidFill>
          </p:spPr>
          <p:txBody>
            <a:bodyPr/>
            <a:lstStyle/>
            <a:p>
              <a:endParaRPr lang="en-IN"/>
            </a:p>
          </p:txBody>
        </p:sp>
      </p:grpSp>
      <p:grpSp>
        <p:nvGrpSpPr>
          <p:cNvPr id="7" name="Group 7"/>
          <p:cNvGrpSpPr/>
          <p:nvPr/>
        </p:nvGrpSpPr>
        <p:grpSpPr>
          <a:xfrm>
            <a:off x="10334006" y="2270492"/>
            <a:ext cx="4809425" cy="4809425"/>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24C8D"/>
            </a:solidFill>
          </p:spPr>
          <p:txBody>
            <a:bodyPr/>
            <a:lstStyle/>
            <a:p>
              <a:endParaRPr lang="en-IN"/>
            </a:p>
          </p:txBody>
        </p:sp>
      </p:grpSp>
      <p:sp>
        <p:nvSpPr>
          <p:cNvPr id="9" name="TextBox 9"/>
          <p:cNvSpPr txBox="1"/>
          <p:nvPr/>
        </p:nvSpPr>
        <p:spPr>
          <a:xfrm>
            <a:off x="1028700" y="3027700"/>
            <a:ext cx="16230600" cy="2923533"/>
          </a:xfrm>
          <a:prstGeom prst="rect">
            <a:avLst/>
          </a:prstGeom>
        </p:spPr>
        <p:txBody>
          <a:bodyPr lIns="0" tIns="0" rIns="0" bIns="0" rtlCol="0" anchor="t">
            <a:spAutoFit/>
          </a:bodyPr>
          <a:lstStyle/>
          <a:p>
            <a:pPr algn="ctr">
              <a:lnSpc>
                <a:spcPts val="22610"/>
              </a:lnSpc>
              <a:spcBef>
                <a:spcPct val="0"/>
              </a:spcBef>
            </a:pPr>
            <a:r>
              <a:rPr lang="en-US" sz="16150">
                <a:solidFill>
                  <a:srgbClr val="FFFFFF"/>
                </a:solidFill>
                <a:latin typeface="Poppins"/>
              </a:rPr>
              <a:t>THANK YOU</a:t>
            </a: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309758" y="1817226"/>
            <a:ext cx="6060519" cy="6652549"/>
            <a:chOff x="0" y="0"/>
            <a:chExt cx="8080692" cy="8870065"/>
          </a:xfrm>
        </p:grpSpPr>
        <p:sp>
          <p:nvSpPr>
            <p:cNvPr id="3" name="Freeform 3"/>
            <p:cNvSpPr/>
            <p:nvPr/>
          </p:nvSpPr>
          <p:spPr>
            <a:xfrm>
              <a:off x="0" y="0"/>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a:off x="1428290" y="1054304"/>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2914631" y="2039937"/>
              <a:ext cx="5166060" cy="6830128"/>
            </a:xfrm>
            <a:custGeom>
              <a:avLst/>
              <a:gdLst/>
              <a:ahLst/>
              <a:cxnLst/>
              <a:rect l="l" t="t" r="r" b="b"/>
              <a:pathLst>
                <a:path w="5166060" h="6830128">
                  <a:moveTo>
                    <a:pt x="0" y="0"/>
                  </a:moveTo>
                  <a:lnTo>
                    <a:pt x="5166061" y="0"/>
                  </a:lnTo>
                  <a:lnTo>
                    <a:pt x="5166061" y="6830128"/>
                  </a:lnTo>
                  <a:lnTo>
                    <a:pt x="0" y="68301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grpSp>
      <p:graphicFrame>
        <p:nvGraphicFramePr>
          <p:cNvPr id="6" name="Table 6"/>
          <p:cNvGraphicFramePr>
            <a:graphicFrameLocks noGrp="1"/>
          </p:cNvGraphicFramePr>
          <p:nvPr/>
        </p:nvGraphicFramePr>
        <p:xfrm>
          <a:off x="8359147" y="997604"/>
          <a:ext cx="8900153" cy="7328440"/>
        </p:xfrm>
        <a:graphic>
          <a:graphicData uri="http://schemas.openxmlformats.org/drawingml/2006/table">
            <a:tbl>
              <a:tblPr/>
              <a:tblGrid>
                <a:gridCol w="8900153">
                  <a:extLst>
                    <a:ext uri="{9D8B030D-6E8A-4147-A177-3AD203B41FA5}">
                      <a16:colId xmlns:a16="http://schemas.microsoft.com/office/drawing/2014/main" val="20000"/>
                    </a:ext>
                  </a:extLst>
                </a:gridCol>
              </a:tblGrid>
              <a:tr h="2095515">
                <a:tc>
                  <a:txBody>
                    <a:bodyPr/>
                    <a:lstStyle/>
                    <a:p>
                      <a:pPr algn="l">
                        <a:lnSpc>
                          <a:spcPts val="11340"/>
                        </a:lnSpc>
                        <a:defRPr/>
                      </a:pPr>
                      <a:r>
                        <a:rPr lang="en-US" sz="8100">
                          <a:solidFill>
                            <a:srgbClr val="F7B4A7"/>
                          </a:solidFill>
                          <a:latin typeface="Clear Sans Bold"/>
                        </a:rPr>
                        <a:t>Agenda</a:t>
                      </a:r>
                      <a:endParaRPr lang="en-US" sz="1100"/>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r h="1566830">
                <a:tc>
                  <a:txBody>
                    <a:bodyPr/>
                    <a:lstStyle/>
                    <a:p>
                      <a:pPr algn="l">
                        <a:lnSpc>
                          <a:spcPts val="4060"/>
                        </a:lnSpc>
                        <a:defRPr/>
                      </a:pPr>
                      <a:r>
                        <a:rPr lang="en-US" sz="2900">
                          <a:solidFill>
                            <a:srgbClr val="94DDDE"/>
                          </a:solidFill>
                          <a:latin typeface="Clear Sans"/>
                        </a:rPr>
                        <a:t>KEY TOPICS DISCUSSED IN </a:t>
                      </a:r>
                      <a:endParaRPr lang="en-US" sz="1100"/>
                    </a:p>
                    <a:p>
                      <a:pPr>
                        <a:lnSpc>
                          <a:spcPts val="4060"/>
                        </a:lnSpc>
                      </a:pPr>
                      <a:r>
                        <a:rPr lang="en-US" sz="2900">
                          <a:solidFill>
                            <a:srgbClr val="94DDDE"/>
                          </a:solidFill>
                          <a:latin typeface="Clear Sans"/>
                        </a:rPr>
                        <a:t>THIS PRESENTATION</a:t>
                      </a: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1"/>
                  </a:ext>
                </a:extLst>
              </a:tr>
              <a:tr h="3666095">
                <a:tc>
                  <a:txBody>
                    <a:bodyPr/>
                    <a:lstStyle/>
                    <a:p>
                      <a:pPr marL="626111" lvl="1" indent="-313055" algn="l">
                        <a:lnSpc>
                          <a:spcPts val="4060"/>
                        </a:lnSpc>
                        <a:buFont typeface="Arial"/>
                        <a:buChar char="•"/>
                        <a:defRPr/>
                      </a:pPr>
                      <a:r>
                        <a:rPr lang="en-US" sz="2900">
                          <a:solidFill>
                            <a:srgbClr val="94DDDE"/>
                          </a:solidFill>
                          <a:latin typeface="Clear Sans"/>
                        </a:rPr>
                        <a:t>HTML </a:t>
                      </a:r>
                      <a:endParaRPr lang="en-US" sz="1100"/>
                    </a:p>
                    <a:p>
                      <a:pPr marL="626111" lvl="1" indent="-313055">
                        <a:lnSpc>
                          <a:spcPts val="4060"/>
                        </a:lnSpc>
                        <a:buFont typeface="Arial"/>
                        <a:buChar char="•"/>
                      </a:pPr>
                      <a:r>
                        <a:rPr lang="en-US" sz="2900">
                          <a:solidFill>
                            <a:srgbClr val="94DDDE"/>
                          </a:solidFill>
                          <a:latin typeface="Clear Sans"/>
                        </a:rPr>
                        <a:t>CSS</a:t>
                      </a:r>
                    </a:p>
                    <a:p>
                      <a:pPr marL="626111" lvl="1" indent="-313055">
                        <a:lnSpc>
                          <a:spcPts val="4060"/>
                        </a:lnSpc>
                        <a:buFont typeface="Arial"/>
                        <a:buChar char="•"/>
                      </a:pPr>
                      <a:r>
                        <a:rPr lang="en-US" sz="2900">
                          <a:solidFill>
                            <a:srgbClr val="94DDDE"/>
                          </a:solidFill>
                          <a:latin typeface="Clear Sans"/>
                        </a:rPr>
                        <a:t>JAVASCRIPT</a:t>
                      </a:r>
                    </a:p>
                    <a:p>
                      <a:pPr marL="626111" lvl="1" indent="-313055">
                        <a:lnSpc>
                          <a:spcPts val="4060"/>
                        </a:lnSpc>
                        <a:buFont typeface="Arial"/>
                        <a:buChar char="•"/>
                      </a:pPr>
                      <a:r>
                        <a:rPr lang="en-US" sz="2900">
                          <a:solidFill>
                            <a:srgbClr val="94DDDE"/>
                          </a:solidFill>
                          <a:latin typeface="Clear Sans"/>
                        </a:rPr>
                        <a:t>Features </a:t>
                      </a:r>
                    </a:p>
                    <a:p>
                      <a:pPr marL="626111" lvl="1" indent="-313055">
                        <a:lnSpc>
                          <a:spcPts val="4060"/>
                        </a:lnSpc>
                        <a:buFont typeface="Arial"/>
                        <a:buChar char="•"/>
                      </a:pPr>
                      <a:r>
                        <a:rPr lang="en-US" sz="2900">
                          <a:solidFill>
                            <a:srgbClr val="94DDDE"/>
                          </a:solidFill>
                          <a:latin typeface="Clear Sans"/>
                        </a:rPr>
                        <a:t>Pros and Cons</a:t>
                      </a: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4C83"/>
        </a:solidFill>
        <a:effectLst/>
      </p:bgPr>
    </p:bg>
    <p:spTree>
      <p:nvGrpSpPr>
        <p:cNvPr id="1" name=""/>
        <p:cNvGrpSpPr/>
        <p:nvPr/>
      </p:nvGrpSpPr>
      <p:grpSpPr>
        <a:xfrm>
          <a:off x="0" y="0"/>
          <a:ext cx="0" cy="0"/>
          <a:chOff x="0" y="0"/>
          <a:chExt cx="0" cy="0"/>
        </a:xfrm>
      </p:grpSpPr>
      <p:sp>
        <p:nvSpPr>
          <p:cNvPr id="2" name="Freeform 2"/>
          <p:cNvSpPr/>
          <p:nvPr/>
        </p:nvSpPr>
        <p:spPr>
          <a:xfrm>
            <a:off x="13212087" y="3985054"/>
            <a:ext cx="3296984" cy="1780371"/>
          </a:xfrm>
          <a:custGeom>
            <a:avLst/>
            <a:gdLst/>
            <a:ahLst/>
            <a:cxnLst/>
            <a:rect l="l" t="t" r="r" b="b"/>
            <a:pathLst>
              <a:path w="3296984" h="1780371">
                <a:moveTo>
                  <a:pt x="0" y="0"/>
                </a:moveTo>
                <a:lnTo>
                  <a:pt x="3296984" y="0"/>
                </a:lnTo>
                <a:lnTo>
                  <a:pt x="3296984" y="1780371"/>
                </a:lnTo>
                <a:lnTo>
                  <a:pt x="0" y="17803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3212087" y="1650625"/>
            <a:ext cx="3296984" cy="4114800"/>
          </a:xfrm>
          <a:custGeom>
            <a:avLst/>
            <a:gdLst/>
            <a:ahLst/>
            <a:cxnLst/>
            <a:rect l="l" t="t" r="r" b="b"/>
            <a:pathLst>
              <a:path w="3296984" h="4114800">
                <a:moveTo>
                  <a:pt x="0" y="0"/>
                </a:moveTo>
                <a:lnTo>
                  <a:pt x="3296984" y="0"/>
                </a:lnTo>
                <a:lnTo>
                  <a:pt x="329698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618706" y="3985054"/>
            <a:ext cx="3296983" cy="1780371"/>
          </a:xfrm>
          <a:custGeom>
            <a:avLst/>
            <a:gdLst/>
            <a:ahLst/>
            <a:cxnLst/>
            <a:rect l="l" t="t" r="r" b="b"/>
            <a:pathLst>
              <a:path w="3296983" h="1780371">
                <a:moveTo>
                  <a:pt x="0" y="0"/>
                </a:moveTo>
                <a:lnTo>
                  <a:pt x="3296983" y="0"/>
                </a:lnTo>
                <a:lnTo>
                  <a:pt x="3296983" y="1780371"/>
                </a:lnTo>
                <a:lnTo>
                  <a:pt x="0" y="17803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7563719" y="1650625"/>
            <a:ext cx="3296984" cy="4114800"/>
          </a:xfrm>
          <a:custGeom>
            <a:avLst/>
            <a:gdLst/>
            <a:ahLst/>
            <a:cxnLst/>
            <a:rect l="l" t="t" r="r" b="b"/>
            <a:pathLst>
              <a:path w="3296984" h="4114800">
                <a:moveTo>
                  <a:pt x="0" y="0"/>
                </a:moveTo>
                <a:lnTo>
                  <a:pt x="3296984" y="0"/>
                </a:lnTo>
                <a:lnTo>
                  <a:pt x="329698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6" name="Freeform 6"/>
          <p:cNvSpPr/>
          <p:nvPr/>
        </p:nvSpPr>
        <p:spPr>
          <a:xfrm>
            <a:off x="7563719" y="3985054"/>
            <a:ext cx="3296983" cy="1780371"/>
          </a:xfrm>
          <a:custGeom>
            <a:avLst/>
            <a:gdLst/>
            <a:ahLst/>
            <a:cxnLst/>
            <a:rect l="l" t="t" r="r" b="b"/>
            <a:pathLst>
              <a:path w="3296983" h="1780371">
                <a:moveTo>
                  <a:pt x="0" y="0"/>
                </a:moveTo>
                <a:lnTo>
                  <a:pt x="3296984" y="0"/>
                </a:lnTo>
                <a:lnTo>
                  <a:pt x="3296984" y="1780371"/>
                </a:lnTo>
                <a:lnTo>
                  <a:pt x="0" y="17803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7" name="Freeform 7"/>
          <p:cNvSpPr/>
          <p:nvPr/>
        </p:nvSpPr>
        <p:spPr>
          <a:xfrm>
            <a:off x="7839449" y="4460915"/>
            <a:ext cx="2745524" cy="828649"/>
          </a:xfrm>
          <a:custGeom>
            <a:avLst/>
            <a:gdLst/>
            <a:ahLst/>
            <a:cxnLst/>
            <a:rect l="l" t="t" r="r" b="b"/>
            <a:pathLst>
              <a:path w="2745524" h="828649">
                <a:moveTo>
                  <a:pt x="0" y="0"/>
                </a:moveTo>
                <a:lnTo>
                  <a:pt x="2745524" y="0"/>
                </a:lnTo>
                <a:lnTo>
                  <a:pt x="2745524" y="828649"/>
                </a:lnTo>
                <a:lnTo>
                  <a:pt x="0" y="8286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8" name="Freeform 8"/>
          <p:cNvSpPr/>
          <p:nvPr/>
        </p:nvSpPr>
        <p:spPr>
          <a:xfrm>
            <a:off x="9337709" y="4681426"/>
            <a:ext cx="971534" cy="1083999"/>
          </a:xfrm>
          <a:custGeom>
            <a:avLst/>
            <a:gdLst/>
            <a:ahLst/>
            <a:cxnLst/>
            <a:rect l="l" t="t" r="r" b="b"/>
            <a:pathLst>
              <a:path w="971534" h="1083999">
                <a:moveTo>
                  <a:pt x="0" y="0"/>
                </a:moveTo>
                <a:lnTo>
                  <a:pt x="971534" y="0"/>
                </a:lnTo>
                <a:lnTo>
                  <a:pt x="971534" y="1083999"/>
                </a:lnTo>
                <a:lnTo>
                  <a:pt x="0" y="10839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IN"/>
          </a:p>
        </p:txBody>
      </p:sp>
      <p:sp>
        <p:nvSpPr>
          <p:cNvPr id="9" name="Freeform 9"/>
          <p:cNvSpPr/>
          <p:nvPr/>
        </p:nvSpPr>
        <p:spPr>
          <a:xfrm>
            <a:off x="1618706" y="1650625"/>
            <a:ext cx="3296984" cy="4114800"/>
          </a:xfrm>
          <a:custGeom>
            <a:avLst/>
            <a:gdLst/>
            <a:ahLst/>
            <a:cxnLst/>
            <a:rect l="l" t="t" r="r" b="b"/>
            <a:pathLst>
              <a:path w="3296984" h="4114800">
                <a:moveTo>
                  <a:pt x="0" y="0"/>
                </a:moveTo>
                <a:lnTo>
                  <a:pt x="3296983" y="0"/>
                </a:lnTo>
                <a:lnTo>
                  <a:pt x="3296983"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0" name="TextBox 10"/>
          <p:cNvSpPr txBox="1"/>
          <p:nvPr/>
        </p:nvSpPr>
        <p:spPr>
          <a:xfrm>
            <a:off x="775054" y="1617565"/>
            <a:ext cx="3880742" cy="1152525"/>
          </a:xfrm>
          <a:prstGeom prst="rect">
            <a:avLst/>
          </a:prstGeom>
        </p:spPr>
        <p:txBody>
          <a:bodyPr lIns="0" tIns="0" rIns="0" bIns="0" rtlCol="0" anchor="t">
            <a:spAutoFit/>
          </a:bodyPr>
          <a:lstStyle/>
          <a:p>
            <a:pPr algn="ctr">
              <a:lnSpc>
                <a:spcPts val="8400"/>
              </a:lnSpc>
            </a:pPr>
            <a:r>
              <a:rPr lang="en-US" sz="6000">
                <a:solidFill>
                  <a:srgbClr val="000000"/>
                </a:solidFill>
                <a:latin typeface="Impact"/>
              </a:rPr>
              <a:t>HTML</a:t>
            </a:r>
          </a:p>
        </p:txBody>
      </p:sp>
      <p:sp>
        <p:nvSpPr>
          <p:cNvPr id="11" name="Freeform 11"/>
          <p:cNvSpPr/>
          <p:nvPr/>
        </p:nvSpPr>
        <p:spPr>
          <a:xfrm>
            <a:off x="13233233" y="4300857"/>
            <a:ext cx="3275838" cy="988707"/>
          </a:xfrm>
          <a:custGeom>
            <a:avLst/>
            <a:gdLst/>
            <a:ahLst/>
            <a:cxnLst/>
            <a:rect l="l" t="t" r="r" b="b"/>
            <a:pathLst>
              <a:path w="3275838" h="988707">
                <a:moveTo>
                  <a:pt x="0" y="0"/>
                </a:moveTo>
                <a:lnTo>
                  <a:pt x="3275838" y="0"/>
                </a:lnTo>
                <a:lnTo>
                  <a:pt x="3275838" y="988707"/>
                </a:lnTo>
                <a:lnTo>
                  <a:pt x="0" y="98870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
        <p:nvSpPr>
          <p:cNvPr id="12" name="Freeform 12"/>
          <p:cNvSpPr/>
          <p:nvPr/>
        </p:nvSpPr>
        <p:spPr>
          <a:xfrm rot="-10800000">
            <a:off x="13922237" y="1837203"/>
            <a:ext cx="1876685" cy="2147851"/>
          </a:xfrm>
          <a:custGeom>
            <a:avLst/>
            <a:gdLst/>
            <a:ahLst/>
            <a:cxnLst/>
            <a:rect l="l" t="t" r="r" b="b"/>
            <a:pathLst>
              <a:path w="1876685" h="2147851">
                <a:moveTo>
                  <a:pt x="0" y="0"/>
                </a:moveTo>
                <a:lnTo>
                  <a:pt x="1876685" y="0"/>
                </a:lnTo>
                <a:lnTo>
                  <a:pt x="1876685" y="2147851"/>
                </a:lnTo>
                <a:lnTo>
                  <a:pt x="0" y="2147851"/>
                </a:lnTo>
                <a:lnTo>
                  <a:pt x="0" y="0"/>
                </a:lnTo>
                <a:close/>
              </a:path>
            </a:pathLst>
          </a:custGeom>
          <a:blipFill>
            <a:blip r:embed="rId16"/>
            <a:stretch>
              <a:fillRect/>
            </a:stretch>
          </a:blipFill>
        </p:spPr>
        <p:txBody>
          <a:bodyPr/>
          <a:lstStyle/>
          <a:p>
            <a:endParaRPr lang="en-IN"/>
          </a:p>
        </p:txBody>
      </p:sp>
      <p:sp>
        <p:nvSpPr>
          <p:cNvPr id="13" name="TextBox 13"/>
          <p:cNvSpPr txBox="1"/>
          <p:nvPr/>
        </p:nvSpPr>
        <p:spPr>
          <a:xfrm>
            <a:off x="11975307" y="1599078"/>
            <a:ext cx="3880742" cy="1152525"/>
          </a:xfrm>
          <a:prstGeom prst="rect">
            <a:avLst/>
          </a:prstGeom>
        </p:spPr>
        <p:txBody>
          <a:bodyPr lIns="0" tIns="0" rIns="0" bIns="0" rtlCol="0" anchor="t">
            <a:spAutoFit/>
          </a:bodyPr>
          <a:lstStyle/>
          <a:p>
            <a:pPr algn="ctr">
              <a:lnSpc>
                <a:spcPts val="8400"/>
              </a:lnSpc>
            </a:pPr>
            <a:r>
              <a:rPr lang="en-US" sz="6000">
                <a:solidFill>
                  <a:srgbClr val="000000"/>
                </a:solidFill>
                <a:latin typeface="Impact"/>
              </a:rPr>
              <a:t>JS</a:t>
            </a:r>
          </a:p>
        </p:txBody>
      </p:sp>
      <p:sp>
        <p:nvSpPr>
          <p:cNvPr id="14" name="TextBox 14"/>
          <p:cNvSpPr txBox="1"/>
          <p:nvPr/>
        </p:nvSpPr>
        <p:spPr>
          <a:xfrm>
            <a:off x="6428501" y="1617565"/>
            <a:ext cx="3880742" cy="1152525"/>
          </a:xfrm>
          <a:prstGeom prst="rect">
            <a:avLst/>
          </a:prstGeom>
        </p:spPr>
        <p:txBody>
          <a:bodyPr lIns="0" tIns="0" rIns="0" bIns="0" rtlCol="0" anchor="t">
            <a:spAutoFit/>
          </a:bodyPr>
          <a:lstStyle/>
          <a:p>
            <a:pPr algn="ctr">
              <a:lnSpc>
                <a:spcPts val="8400"/>
              </a:lnSpc>
            </a:pPr>
            <a:r>
              <a:rPr lang="en-US" sz="6000">
                <a:solidFill>
                  <a:srgbClr val="000000"/>
                </a:solidFill>
                <a:latin typeface="Impact"/>
              </a:rPr>
              <a:t>CSS</a:t>
            </a:r>
          </a:p>
        </p:txBody>
      </p:sp>
      <p:sp>
        <p:nvSpPr>
          <p:cNvPr id="15" name="TextBox 15"/>
          <p:cNvSpPr txBox="1"/>
          <p:nvPr/>
        </p:nvSpPr>
        <p:spPr>
          <a:xfrm>
            <a:off x="1618706" y="6334201"/>
            <a:ext cx="3296983" cy="2962487"/>
          </a:xfrm>
          <a:prstGeom prst="rect">
            <a:avLst/>
          </a:prstGeom>
        </p:spPr>
        <p:txBody>
          <a:bodyPr lIns="0" tIns="0" rIns="0" bIns="0" rtlCol="0" anchor="t">
            <a:spAutoFit/>
          </a:bodyPr>
          <a:lstStyle/>
          <a:p>
            <a:pPr algn="just">
              <a:lnSpc>
                <a:spcPts val="3364"/>
              </a:lnSpc>
              <a:spcBef>
                <a:spcPct val="0"/>
              </a:spcBef>
            </a:pPr>
            <a:r>
              <a:rPr lang="en-US" sz="2403">
                <a:solidFill>
                  <a:srgbClr val="6DB5E7"/>
                </a:solidFill>
                <a:latin typeface="Clear Sans"/>
              </a:rPr>
              <a:t>It is responsible for actual content of the website. For example if your website is a house then the bricks are html.</a:t>
            </a:r>
          </a:p>
          <a:p>
            <a:pPr algn="just">
              <a:lnSpc>
                <a:spcPts val="3364"/>
              </a:lnSpc>
              <a:spcBef>
                <a:spcPct val="0"/>
              </a:spcBef>
            </a:pPr>
            <a:endParaRPr lang="en-US" sz="2403">
              <a:solidFill>
                <a:srgbClr val="6DB5E7"/>
              </a:solidFill>
              <a:latin typeface="Clear Sans"/>
            </a:endParaRPr>
          </a:p>
        </p:txBody>
      </p:sp>
      <p:sp>
        <p:nvSpPr>
          <p:cNvPr id="16" name="TextBox 16"/>
          <p:cNvSpPr txBox="1"/>
          <p:nvPr/>
        </p:nvSpPr>
        <p:spPr>
          <a:xfrm>
            <a:off x="7563719" y="6334201"/>
            <a:ext cx="3296983" cy="2537357"/>
          </a:xfrm>
          <a:prstGeom prst="rect">
            <a:avLst/>
          </a:prstGeom>
        </p:spPr>
        <p:txBody>
          <a:bodyPr lIns="0" tIns="0" rIns="0" bIns="0" rtlCol="0" anchor="t">
            <a:spAutoFit/>
          </a:bodyPr>
          <a:lstStyle/>
          <a:p>
            <a:pPr algn="just">
              <a:lnSpc>
                <a:spcPts val="3364"/>
              </a:lnSpc>
              <a:spcBef>
                <a:spcPct val="0"/>
              </a:spcBef>
            </a:pPr>
            <a:r>
              <a:rPr lang="en-US" sz="2403">
                <a:solidFill>
                  <a:srgbClr val="6DB5E7"/>
                </a:solidFill>
                <a:latin typeface="Clear Sans"/>
              </a:rPr>
              <a:t>It is responsible for styling the website. Like the color of the walls or the shape of your door. It determines how your website will look.</a:t>
            </a:r>
          </a:p>
        </p:txBody>
      </p:sp>
      <p:sp>
        <p:nvSpPr>
          <p:cNvPr id="17" name="TextBox 17"/>
          <p:cNvSpPr txBox="1"/>
          <p:nvPr/>
        </p:nvSpPr>
        <p:spPr>
          <a:xfrm>
            <a:off x="13212087" y="6094113"/>
            <a:ext cx="3296984" cy="3758675"/>
          </a:xfrm>
          <a:prstGeom prst="rect">
            <a:avLst/>
          </a:prstGeom>
        </p:spPr>
        <p:txBody>
          <a:bodyPr lIns="0" tIns="0" rIns="0" bIns="0" rtlCol="0" anchor="t">
            <a:spAutoFit/>
          </a:bodyPr>
          <a:lstStyle/>
          <a:p>
            <a:pPr algn="just">
              <a:lnSpc>
                <a:spcPts val="3353"/>
              </a:lnSpc>
            </a:pPr>
            <a:r>
              <a:rPr lang="en-US" sz="2395">
                <a:solidFill>
                  <a:srgbClr val="6DB5E7"/>
                </a:solidFill>
                <a:latin typeface="Clear Sans"/>
              </a:rPr>
              <a:t>The code that allows your website to actually</a:t>
            </a:r>
          </a:p>
          <a:p>
            <a:pPr algn="just">
              <a:lnSpc>
                <a:spcPts val="3353"/>
              </a:lnSpc>
            </a:pPr>
            <a:r>
              <a:rPr lang="en-US" sz="2395">
                <a:solidFill>
                  <a:srgbClr val="6DB5E7"/>
                </a:solidFill>
                <a:latin typeface="Clear Sans"/>
              </a:rPr>
              <a:t>do things or have functionality. So if you are building a house, this would be like adding light bulbs that can turn on and off.</a:t>
            </a:r>
          </a:p>
          <a:p>
            <a:pPr algn="just">
              <a:lnSpc>
                <a:spcPts val="3353"/>
              </a:lnSpc>
              <a:spcBef>
                <a:spcPct val="0"/>
              </a:spcBef>
            </a:pPr>
            <a:endParaRPr lang="en-US" sz="2395">
              <a:solidFill>
                <a:srgbClr val="6DB5E7"/>
              </a:solidFill>
              <a:latin typeface="Clear Sans"/>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655666" y="-963412"/>
            <a:ext cx="4597438" cy="2842053"/>
          </a:xfrm>
          <a:custGeom>
            <a:avLst/>
            <a:gdLst/>
            <a:ahLst/>
            <a:cxnLst/>
            <a:rect l="l" t="t" r="r" b="b"/>
            <a:pathLst>
              <a:path w="4597438" h="2842053">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11207503" y="390596"/>
            <a:ext cx="2076668" cy="1276207"/>
          </a:xfrm>
          <a:custGeom>
            <a:avLst/>
            <a:gdLst/>
            <a:ahLst/>
            <a:cxnLst/>
            <a:rect l="l" t="t" r="r" b="b"/>
            <a:pathLst>
              <a:path w="2076668" h="1276207">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3794348" y="-2447996"/>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5649912" y="-3759204"/>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aphicFrame>
        <p:nvGraphicFramePr>
          <p:cNvPr id="6" name="Table 6"/>
          <p:cNvGraphicFramePr>
            <a:graphicFrameLocks noGrp="1"/>
          </p:cNvGraphicFramePr>
          <p:nvPr/>
        </p:nvGraphicFramePr>
        <p:xfrm>
          <a:off x="7482116" y="1878640"/>
          <a:ext cx="8906205" cy="9310330"/>
        </p:xfrm>
        <a:graphic>
          <a:graphicData uri="http://schemas.openxmlformats.org/drawingml/2006/table">
            <a:tbl>
              <a:tblPr/>
              <a:tblGrid>
                <a:gridCol w="8906205">
                  <a:extLst>
                    <a:ext uri="{9D8B030D-6E8A-4147-A177-3AD203B41FA5}">
                      <a16:colId xmlns:a16="http://schemas.microsoft.com/office/drawing/2014/main" val="20000"/>
                    </a:ext>
                  </a:extLst>
                </a:gridCol>
              </a:tblGrid>
              <a:tr h="9310330">
                <a:tc>
                  <a:txBody>
                    <a:bodyPr/>
                    <a:lstStyle/>
                    <a:p>
                      <a:pPr marL="647697" lvl="1" indent="-323848" algn="just">
                        <a:lnSpc>
                          <a:spcPts val="4649"/>
                        </a:lnSpc>
                        <a:buFont typeface="Arial"/>
                        <a:buChar char="•"/>
                        <a:defRPr/>
                      </a:pPr>
                      <a:r>
                        <a:rPr lang="en-US" sz="2999" spc="59">
                          <a:solidFill>
                            <a:srgbClr val="2B4B82"/>
                          </a:solidFill>
                          <a:latin typeface="Clear Sans"/>
                        </a:rPr>
                        <a:t>HTML stands for HyperText Markup Language. It is used to design web pages using a markup language. </a:t>
                      </a:r>
                      <a:endParaRPr lang="en-US" sz="1100"/>
                    </a:p>
                    <a:p>
                      <a:pPr algn="just">
                        <a:lnSpc>
                          <a:spcPts val="4649"/>
                        </a:lnSpc>
                      </a:pPr>
                      <a:endParaRPr lang="en-US" sz="1100"/>
                    </a:p>
                    <a:p>
                      <a:pPr marL="647697" lvl="1" indent="-323848" algn="just">
                        <a:lnSpc>
                          <a:spcPts val="4649"/>
                        </a:lnSpc>
                        <a:buFont typeface="Arial"/>
                        <a:buChar char="•"/>
                      </a:pPr>
                      <a:r>
                        <a:rPr lang="en-US" sz="2999" spc="59">
                          <a:solidFill>
                            <a:srgbClr val="2B4B82"/>
                          </a:solidFill>
                          <a:latin typeface="Clear Sans"/>
                        </a:rPr>
                        <a:t>HTML is the combination of Hypertext and Markup language. Hypertext defines the link between web pages. </a:t>
                      </a:r>
                    </a:p>
                    <a:p>
                      <a:pPr algn="just">
                        <a:lnSpc>
                          <a:spcPts val="4649"/>
                        </a:lnSpc>
                      </a:pPr>
                      <a:endParaRPr lang="en-US" sz="2999" spc="59">
                        <a:solidFill>
                          <a:srgbClr val="2B4B82"/>
                        </a:solidFill>
                        <a:latin typeface="Clear Sans"/>
                      </a:endParaRPr>
                    </a:p>
                    <a:p>
                      <a:pPr marL="647697" lvl="1" indent="-323848" algn="just">
                        <a:lnSpc>
                          <a:spcPts val="4649"/>
                        </a:lnSpc>
                        <a:buFont typeface="Arial"/>
                        <a:buChar char="•"/>
                      </a:pPr>
                      <a:r>
                        <a:rPr lang="en-US" sz="2999" spc="59">
                          <a:solidFill>
                            <a:srgbClr val="2B4B82"/>
                          </a:solidFill>
                          <a:latin typeface="Clear Sans"/>
                        </a:rPr>
                        <a:t>This language is used to annotate (make notes for the computer) text so that a machine can understand it and manipulate text accordingly. </a:t>
                      </a:r>
                    </a:p>
                    <a:p>
                      <a:pPr algn="just">
                        <a:lnSpc>
                          <a:spcPts val="4649"/>
                        </a:lnSpc>
                      </a:pPr>
                      <a:endParaRPr lang="en-US" sz="2999" spc="59">
                        <a:solidFill>
                          <a:srgbClr val="2B4B82"/>
                        </a:solidFill>
                        <a:latin typeface="Clear Sans"/>
                      </a:endParaRPr>
                    </a:p>
                    <a:p>
                      <a:pPr marL="647697" lvl="1" indent="-323848" algn="just">
                        <a:lnSpc>
                          <a:spcPts val="4649"/>
                        </a:lnSpc>
                        <a:buFont typeface="Arial"/>
                        <a:buChar char="•"/>
                      </a:pPr>
                      <a:r>
                        <a:rPr lang="en-US" sz="2999" spc="59">
                          <a:solidFill>
                            <a:srgbClr val="2B4B82"/>
                          </a:solidFill>
                          <a:latin typeface="Clear Sans"/>
                        </a:rPr>
                        <a:t>The language uses tags to define what manipulation has to be done on the text. </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7" name="Freeform 7"/>
          <p:cNvSpPr/>
          <p:nvPr/>
        </p:nvSpPr>
        <p:spPr>
          <a:xfrm>
            <a:off x="1028700" y="2214309"/>
            <a:ext cx="5485344" cy="6794908"/>
          </a:xfrm>
          <a:custGeom>
            <a:avLst/>
            <a:gdLst/>
            <a:ahLst/>
            <a:cxnLst/>
            <a:rect l="l" t="t" r="r" b="b"/>
            <a:pathLst>
              <a:path w="5485344" h="6794908">
                <a:moveTo>
                  <a:pt x="0" y="0"/>
                </a:moveTo>
                <a:lnTo>
                  <a:pt x="5485344" y="0"/>
                </a:lnTo>
                <a:lnTo>
                  <a:pt x="5485344" y="6794908"/>
                </a:lnTo>
                <a:lnTo>
                  <a:pt x="0" y="67949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761868" y="-1364589"/>
            <a:ext cx="4597438" cy="2842053"/>
          </a:xfrm>
          <a:custGeom>
            <a:avLst/>
            <a:gdLst/>
            <a:ahLst/>
            <a:cxnLst/>
            <a:rect l="l" t="t" r="r" b="b"/>
            <a:pathLst>
              <a:path w="4597438" h="2842053">
                <a:moveTo>
                  <a:pt x="0" y="0"/>
                </a:moveTo>
                <a:lnTo>
                  <a:pt x="4597438" y="0"/>
                </a:lnTo>
                <a:lnTo>
                  <a:pt x="4597438" y="2842053"/>
                </a:lnTo>
                <a:lnTo>
                  <a:pt x="0" y="28420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11307609" y="0"/>
            <a:ext cx="2076668" cy="1276207"/>
          </a:xfrm>
          <a:custGeom>
            <a:avLst/>
            <a:gdLst/>
            <a:ahLst/>
            <a:cxnLst/>
            <a:rect l="l" t="t" r="r" b="b"/>
            <a:pathLst>
              <a:path w="2076668" h="1276207">
                <a:moveTo>
                  <a:pt x="2076668" y="0"/>
                </a:moveTo>
                <a:lnTo>
                  <a:pt x="0" y="0"/>
                </a:lnTo>
                <a:lnTo>
                  <a:pt x="0" y="1276207"/>
                </a:lnTo>
                <a:lnTo>
                  <a:pt x="2076668" y="1276207"/>
                </a:lnTo>
                <a:lnTo>
                  <a:pt x="2076668"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3679552" y="-2683597"/>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5654581" y="-4160380"/>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aphicFrame>
        <p:nvGraphicFramePr>
          <p:cNvPr id="6" name="Table 6"/>
          <p:cNvGraphicFramePr>
            <a:graphicFrameLocks noGrp="1"/>
          </p:cNvGraphicFramePr>
          <p:nvPr/>
        </p:nvGraphicFramePr>
        <p:xfrm>
          <a:off x="1028700" y="1431203"/>
          <a:ext cx="16230600" cy="17274160"/>
        </p:xfrm>
        <a:graphic>
          <a:graphicData uri="http://schemas.openxmlformats.org/drawingml/2006/table">
            <a:tbl>
              <a:tblPr/>
              <a:tblGrid>
                <a:gridCol w="16230600">
                  <a:extLst>
                    <a:ext uri="{9D8B030D-6E8A-4147-A177-3AD203B41FA5}">
                      <a16:colId xmlns:a16="http://schemas.microsoft.com/office/drawing/2014/main" val="20000"/>
                    </a:ext>
                  </a:extLst>
                </a:gridCol>
              </a:tblGrid>
              <a:tr h="1554795">
                <a:tc>
                  <a:txBody>
                    <a:bodyPr/>
                    <a:lstStyle/>
                    <a:p>
                      <a:pPr algn="l">
                        <a:lnSpc>
                          <a:spcPts val="6600"/>
                        </a:lnSpc>
                        <a:defRPr/>
                      </a:pPr>
                      <a:r>
                        <a:rPr lang="en-US" sz="5500">
                          <a:solidFill>
                            <a:srgbClr val="2B4B82"/>
                          </a:solidFill>
                          <a:latin typeface="Clear Sans Bold"/>
                        </a:rPr>
                        <a:t>Elements of HTML :</a:t>
                      </a:r>
                      <a:endParaRPr lang="en-US" sz="1100"/>
                    </a:p>
                    <a:p>
                      <a:pPr algn="just">
                        <a:lnSpc>
                          <a:spcPts val="4184"/>
                        </a:lnSpc>
                      </a:pPr>
                      <a:endParaRPr lang="en-US" sz="1100"/>
                    </a:p>
                    <a:p>
                      <a:pPr marL="582928" lvl="1" indent="-291464" algn="just">
                        <a:lnSpc>
                          <a:spcPts val="4184"/>
                        </a:lnSpc>
                        <a:buFont typeface="Arial"/>
                        <a:buChar char="•"/>
                      </a:pPr>
                      <a:r>
                        <a:rPr lang="en-US" sz="2699" spc="53">
                          <a:solidFill>
                            <a:srgbClr val="2B4B82"/>
                          </a:solidFill>
                          <a:latin typeface="Clear Sans"/>
                        </a:rPr>
                        <a:t>Using HTML, a text file is further marked up with additional text describing how the document should be displayed. </a:t>
                      </a:r>
                    </a:p>
                    <a:p>
                      <a:pPr marL="582928" lvl="1" indent="-291464" algn="just">
                        <a:lnSpc>
                          <a:spcPts val="4184"/>
                        </a:lnSpc>
                        <a:buFont typeface="Arial"/>
                        <a:buChar char="•"/>
                      </a:pPr>
                      <a:r>
                        <a:rPr lang="en-US" sz="2699" spc="53">
                          <a:solidFill>
                            <a:srgbClr val="2B4B82"/>
                          </a:solidFill>
                          <a:latin typeface="Clear Sans"/>
                        </a:rPr>
                        <a:t>To keep the markup separate from the actual content of the HTML file, there is a special, distinguishing HTML syntax that is used. These special components are known as HTML tags. The tags can contain name-value pairs known as attributes, and a piece of content .</a:t>
                      </a:r>
                    </a:p>
                    <a:p>
                      <a:pPr marL="582928" lvl="1" indent="-291464" algn="just">
                        <a:lnSpc>
                          <a:spcPts val="4184"/>
                        </a:lnSpc>
                        <a:buFont typeface="Arial"/>
                        <a:buChar char="•"/>
                      </a:pPr>
                      <a:r>
                        <a:rPr lang="en-US" sz="2699" spc="53">
                          <a:solidFill>
                            <a:srgbClr val="2B4B82"/>
                          </a:solidFill>
                          <a:latin typeface="Clear Sans"/>
                        </a:rPr>
                        <a:t>HTML elements always have opening tags, content in the middle and closing tags. Attributes can provide additional information about the element and are included in the opening tag.</a:t>
                      </a:r>
                    </a:p>
                    <a:p>
                      <a:pPr marL="582928" lvl="1" indent="-291464" algn="just">
                        <a:lnSpc>
                          <a:spcPts val="4184"/>
                        </a:lnSpc>
                        <a:buFont typeface="Arial"/>
                        <a:buChar char="•"/>
                      </a:pPr>
                      <a:r>
                        <a:rPr lang="en-US" sz="2699" spc="53">
                          <a:solidFill>
                            <a:srgbClr val="2B4B82"/>
                          </a:solidFill>
                          <a:latin typeface="Clear Sans"/>
                        </a:rPr>
                        <a:t> Elements can be described in one of two ways:</a:t>
                      </a:r>
                    </a:p>
                    <a:p>
                      <a:pPr marL="1165857" lvl="2" indent="-388619" algn="just">
                        <a:lnSpc>
                          <a:spcPts val="4184"/>
                        </a:lnSpc>
                        <a:buFont typeface="Arial"/>
                        <a:buChar char="•"/>
                      </a:pPr>
                      <a:r>
                        <a:rPr lang="en-US" sz="2699" spc="53">
                          <a:solidFill>
                            <a:srgbClr val="2B4B82"/>
                          </a:solidFill>
                          <a:latin typeface="Clear Sans"/>
                        </a:rPr>
                        <a:t>Block-level elements start on a new line in the document and take up their own space.   Examples of these elements include headings and paragraph tags.</a:t>
                      </a:r>
                    </a:p>
                    <a:p>
                      <a:pPr marL="1165857" lvl="2" indent="-388619" algn="just">
                        <a:lnSpc>
                          <a:spcPts val="4184"/>
                        </a:lnSpc>
                        <a:buFont typeface="Arial"/>
                        <a:buChar char="•"/>
                      </a:pPr>
                      <a:r>
                        <a:rPr lang="en-US" sz="2699" spc="53">
                          <a:solidFill>
                            <a:srgbClr val="2B4B82"/>
                          </a:solidFill>
                          <a:latin typeface="Clear Sans"/>
                        </a:rPr>
                        <a:t>Inline elements do not start on a new line in the document and only take up necessary space. These elements usually format the contents of block-level elements. Examples of inline elements include hyperlinks and text format tags.</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0"/>
                  </a:ext>
                </a:extLst>
              </a:tr>
              <a:tr h="7307402">
                <a:tc>
                  <a:txBody>
                    <a:bodyPr/>
                    <a:lstStyle/>
                    <a:p>
                      <a:pPr algn="l">
                        <a:lnSpc>
                          <a:spcPts val="6600"/>
                        </a:lnSpc>
                        <a:defRPr/>
                      </a:pPr>
                      <a:r>
                        <a:rPr lang="en-US" sz="5500">
                          <a:solidFill>
                            <a:srgbClr val="2B4B82"/>
                          </a:solidFill>
                          <a:latin typeface="Clear Sans Bold"/>
                        </a:rPr>
                        <a:t>Elements of HTML :</a:t>
                      </a:r>
                      <a:endParaRPr lang="en-US" sz="1100"/>
                    </a:p>
                    <a:p>
                      <a:pPr algn="just">
                        <a:lnSpc>
                          <a:spcPts val="4184"/>
                        </a:lnSpc>
                      </a:pPr>
                      <a:endParaRPr lang="en-US" sz="1100"/>
                    </a:p>
                    <a:p>
                      <a:pPr marL="582928" lvl="1" indent="-291464" algn="just">
                        <a:lnSpc>
                          <a:spcPts val="4184"/>
                        </a:lnSpc>
                        <a:buFont typeface="Arial"/>
                        <a:buChar char="•"/>
                      </a:pPr>
                      <a:r>
                        <a:rPr lang="en-US" sz="2699" spc="53">
                          <a:solidFill>
                            <a:srgbClr val="2B4B82"/>
                          </a:solidFill>
                          <a:latin typeface="Clear Sans"/>
                        </a:rPr>
                        <a:t>Using HTML, a text file is further marked up with additional text describing how the document should be displayed. </a:t>
                      </a:r>
                    </a:p>
                    <a:p>
                      <a:pPr marL="582928" lvl="1" indent="-291464" algn="just">
                        <a:lnSpc>
                          <a:spcPts val="4184"/>
                        </a:lnSpc>
                        <a:buFont typeface="Arial"/>
                        <a:buChar char="•"/>
                      </a:pPr>
                      <a:r>
                        <a:rPr lang="en-US" sz="2699" spc="53">
                          <a:solidFill>
                            <a:srgbClr val="2B4B82"/>
                          </a:solidFill>
                          <a:latin typeface="Clear Sans"/>
                        </a:rPr>
                        <a:t>To keep the markup separate from the actual content of the HTML file, there is a special, distinguishing HTML syntax that is used. These special components are known as HTML tags. The tags can contain name-value pairs known as attributes, and a piece of content .</a:t>
                      </a:r>
                    </a:p>
                    <a:p>
                      <a:pPr marL="582928" lvl="1" indent="-291464" algn="just">
                        <a:lnSpc>
                          <a:spcPts val="4184"/>
                        </a:lnSpc>
                        <a:buFont typeface="Arial"/>
                        <a:buChar char="•"/>
                      </a:pPr>
                      <a:r>
                        <a:rPr lang="en-US" sz="2699" spc="53">
                          <a:solidFill>
                            <a:srgbClr val="2B4B82"/>
                          </a:solidFill>
                          <a:latin typeface="Clear Sans"/>
                        </a:rPr>
                        <a:t>HTML elements always have opening tags, content in the middle and closing tags. Attributes can provide additional information about the element and are included in the opening tag.</a:t>
                      </a:r>
                    </a:p>
                    <a:p>
                      <a:pPr marL="582928" lvl="1" indent="-291464" algn="just">
                        <a:lnSpc>
                          <a:spcPts val="4184"/>
                        </a:lnSpc>
                        <a:buFont typeface="Arial"/>
                        <a:buChar char="•"/>
                      </a:pPr>
                      <a:r>
                        <a:rPr lang="en-US" sz="2699" spc="53">
                          <a:solidFill>
                            <a:srgbClr val="2B4B82"/>
                          </a:solidFill>
                          <a:latin typeface="Clear Sans"/>
                        </a:rPr>
                        <a:t> Elements can be described in one of two ways:</a:t>
                      </a:r>
                    </a:p>
                    <a:p>
                      <a:pPr marL="1165857" lvl="2" indent="-388619" algn="just">
                        <a:lnSpc>
                          <a:spcPts val="4184"/>
                        </a:lnSpc>
                        <a:buFont typeface="Arial"/>
                        <a:buChar char="•"/>
                      </a:pPr>
                      <a:r>
                        <a:rPr lang="en-US" sz="2699" spc="53">
                          <a:solidFill>
                            <a:srgbClr val="2B4B82"/>
                          </a:solidFill>
                          <a:latin typeface="Clear Sans"/>
                        </a:rPr>
                        <a:t>Block-level elements start on a new line in the document and take up their own space.   Examples of these elements include headings and paragraph tags.</a:t>
                      </a:r>
                    </a:p>
                    <a:p>
                      <a:pPr marL="1165857" lvl="2" indent="-388619" algn="just">
                        <a:lnSpc>
                          <a:spcPts val="4184"/>
                        </a:lnSpc>
                        <a:buFont typeface="Arial"/>
                        <a:buChar char="•"/>
                      </a:pPr>
                      <a:r>
                        <a:rPr lang="en-US" sz="2699" spc="53">
                          <a:solidFill>
                            <a:srgbClr val="2B4B82"/>
                          </a:solidFill>
                          <a:latin typeface="Clear Sans"/>
                        </a:rPr>
                        <a:t>Inline elements do not start on a new line in the document and only take up necessary space. These elements usually format the contents of block-level elements. Examples of inline elements include hyperlinks and text format tags.</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655666" y="-963412"/>
            <a:ext cx="4597438" cy="2842053"/>
          </a:xfrm>
          <a:custGeom>
            <a:avLst/>
            <a:gdLst/>
            <a:ahLst/>
            <a:cxnLst/>
            <a:rect l="l" t="t" r="r" b="b"/>
            <a:pathLst>
              <a:path w="4597438" h="2842053">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flipH="1">
            <a:off x="11207503" y="390596"/>
            <a:ext cx="2076668" cy="1276207"/>
          </a:xfrm>
          <a:custGeom>
            <a:avLst/>
            <a:gdLst/>
            <a:ahLst/>
            <a:cxnLst/>
            <a:rect l="l" t="t" r="r" b="b"/>
            <a:pathLst>
              <a:path w="2076668" h="1276207">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13794348" y="-2447996"/>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Freeform 5"/>
          <p:cNvSpPr/>
          <p:nvPr/>
        </p:nvSpPr>
        <p:spPr>
          <a:xfrm>
            <a:off x="5649912" y="-3759204"/>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aphicFrame>
        <p:nvGraphicFramePr>
          <p:cNvPr id="6" name="Table 6"/>
          <p:cNvGraphicFramePr>
            <a:graphicFrameLocks noGrp="1"/>
          </p:cNvGraphicFramePr>
          <p:nvPr/>
        </p:nvGraphicFramePr>
        <p:xfrm>
          <a:off x="1028700" y="2478454"/>
          <a:ext cx="16230600" cy="6779846"/>
        </p:xfrm>
        <a:graphic>
          <a:graphicData uri="http://schemas.openxmlformats.org/drawingml/2006/table">
            <a:tbl>
              <a:tblPr/>
              <a:tblGrid>
                <a:gridCol w="16230600">
                  <a:extLst>
                    <a:ext uri="{9D8B030D-6E8A-4147-A177-3AD203B41FA5}">
                      <a16:colId xmlns:a16="http://schemas.microsoft.com/office/drawing/2014/main" val="20000"/>
                    </a:ext>
                  </a:extLst>
                </a:gridCol>
              </a:tblGrid>
              <a:tr h="1611833">
                <a:tc>
                  <a:txBody>
                    <a:bodyPr/>
                    <a:lstStyle/>
                    <a:p>
                      <a:pPr algn="l">
                        <a:lnSpc>
                          <a:spcPts val="6600"/>
                        </a:lnSpc>
                        <a:defRPr/>
                      </a:pPr>
                      <a:r>
                        <a:rPr lang="en-US" sz="5500">
                          <a:solidFill>
                            <a:srgbClr val="2B4B82"/>
                          </a:solidFill>
                          <a:latin typeface="Clear Sans Bold"/>
                        </a:rPr>
                        <a:t>Pros Of HTML </a:t>
                      </a:r>
                      <a:endParaRPr lang="en-US" sz="110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0"/>
                  </a:ext>
                </a:extLst>
              </a:tr>
              <a:tr h="5168013">
                <a:tc>
                  <a:txBody>
                    <a:bodyPr/>
                    <a:lstStyle/>
                    <a:p>
                      <a:pPr marL="734055" lvl="1" indent="-367027" algn="just">
                        <a:lnSpc>
                          <a:spcPts val="5269"/>
                        </a:lnSpc>
                        <a:buFont typeface="Arial"/>
                        <a:buChar char="•"/>
                        <a:defRPr/>
                      </a:pPr>
                      <a:r>
                        <a:rPr lang="en-US" sz="3399" spc="67">
                          <a:solidFill>
                            <a:srgbClr val="2B4B82"/>
                          </a:solidFill>
                          <a:latin typeface="Clear Sans"/>
                        </a:rPr>
                        <a:t>Is widely adopted with a large amount of resources available.</a:t>
                      </a:r>
                      <a:endParaRPr lang="en-US" sz="1100"/>
                    </a:p>
                    <a:p>
                      <a:pPr marL="734055" lvl="1" indent="-367027" algn="just">
                        <a:lnSpc>
                          <a:spcPts val="5269"/>
                        </a:lnSpc>
                        <a:buFont typeface="Arial"/>
                        <a:buChar char="•"/>
                      </a:pPr>
                      <a:r>
                        <a:rPr lang="en-US" sz="3399" spc="67">
                          <a:solidFill>
                            <a:srgbClr val="2B4B82"/>
                          </a:solidFill>
                          <a:latin typeface="Clear Sans"/>
                        </a:rPr>
                        <a:t>Is natively run on every browser.</a:t>
                      </a:r>
                    </a:p>
                    <a:p>
                      <a:pPr marL="734055" lvl="1" indent="-367027" algn="just">
                        <a:lnSpc>
                          <a:spcPts val="5269"/>
                        </a:lnSpc>
                        <a:buFont typeface="Arial"/>
                        <a:buChar char="•"/>
                      </a:pPr>
                      <a:r>
                        <a:rPr lang="en-US" sz="3399" spc="67">
                          <a:solidFill>
                            <a:srgbClr val="2B4B82"/>
                          </a:solidFill>
                          <a:latin typeface="Clear Sans"/>
                        </a:rPr>
                        <a:t>Is relatively easy to learn.</a:t>
                      </a:r>
                    </a:p>
                    <a:p>
                      <a:pPr marL="734055" lvl="1" indent="-367027" algn="just">
                        <a:lnSpc>
                          <a:spcPts val="5269"/>
                        </a:lnSpc>
                        <a:buFont typeface="Arial"/>
                        <a:buChar char="•"/>
                      </a:pPr>
                      <a:r>
                        <a:rPr lang="en-US" sz="3399" spc="67">
                          <a:solidFill>
                            <a:srgbClr val="2B4B82"/>
                          </a:solidFill>
                          <a:latin typeface="Clear Sans"/>
                        </a:rPr>
                        <a:t>Has a clean and consistent source code.</a:t>
                      </a:r>
                    </a:p>
                    <a:p>
                      <a:pPr marL="734055" lvl="1" indent="-367027" algn="just">
                        <a:lnSpc>
                          <a:spcPts val="5269"/>
                        </a:lnSpc>
                        <a:buFont typeface="Arial"/>
                        <a:buChar char="•"/>
                      </a:pPr>
                      <a:r>
                        <a:rPr lang="en-US" sz="3399" spc="67">
                          <a:solidFill>
                            <a:srgbClr val="2B4B82"/>
                          </a:solidFill>
                          <a:latin typeface="Clear Sans"/>
                        </a:rPr>
                        <a:t>Is open source and free to use.</a:t>
                      </a:r>
                    </a:p>
                    <a:p>
                      <a:pPr marL="734055" lvl="1" indent="-367027" algn="just">
                        <a:lnSpc>
                          <a:spcPts val="5269"/>
                        </a:lnSpc>
                        <a:buFont typeface="Arial"/>
                        <a:buChar char="•"/>
                      </a:pPr>
                      <a:r>
                        <a:rPr lang="en-US" sz="3399" spc="67">
                          <a:solidFill>
                            <a:srgbClr val="2B4B82"/>
                          </a:solidFill>
                          <a:latin typeface="Clear Sans"/>
                        </a:rPr>
                        <a:t>Can be integrated with other backend programming languages such as PHP.</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2" name="Group 2"/>
          <p:cNvGrpSpPr/>
          <p:nvPr/>
        </p:nvGrpSpPr>
        <p:grpSpPr>
          <a:xfrm>
            <a:off x="655666" y="-3759204"/>
            <a:ext cx="16976668" cy="5637844"/>
            <a:chOff x="0" y="0"/>
            <a:chExt cx="22635557" cy="7517125"/>
          </a:xfrm>
        </p:grpSpPr>
        <p:sp>
          <p:nvSpPr>
            <p:cNvPr id="3" name="Freeform 3"/>
            <p:cNvSpPr/>
            <p:nvPr/>
          </p:nvSpPr>
          <p:spPr>
            <a:xfrm>
              <a:off x="0" y="3727722"/>
              <a:ext cx="6129918" cy="3789404"/>
            </a:xfrm>
            <a:custGeom>
              <a:avLst/>
              <a:gdLst/>
              <a:ahLst/>
              <a:cxnLst/>
              <a:rect l="l" t="t" r="r" b="b"/>
              <a:pathLst>
                <a:path w="6129918" h="3789404">
                  <a:moveTo>
                    <a:pt x="0" y="0"/>
                  </a:moveTo>
                  <a:lnTo>
                    <a:pt x="6129918" y="0"/>
                  </a:lnTo>
                  <a:lnTo>
                    <a:pt x="6129918" y="3789403"/>
                  </a:lnTo>
                  <a:lnTo>
                    <a:pt x="0" y="37894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Freeform 4"/>
            <p:cNvSpPr/>
            <p:nvPr/>
          </p:nvSpPr>
          <p:spPr>
            <a:xfrm flipH="1">
              <a:off x="14069116" y="5533067"/>
              <a:ext cx="2768891" cy="1701610"/>
            </a:xfrm>
            <a:custGeom>
              <a:avLst/>
              <a:gdLst/>
              <a:ahLst/>
              <a:cxnLst/>
              <a:rect l="l" t="t" r="r" b="b"/>
              <a:pathLst>
                <a:path w="2768891" h="1701610">
                  <a:moveTo>
                    <a:pt x="2768891" y="0"/>
                  </a:moveTo>
                  <a:lnTo>
                    <a:pt x="0" y="0"/>
                  </a:lnTo>
                  <a:lnTo>
                    <a:pt x="0" y="1701609"/>
                  </a:lnTo>
                  <a:lnTo>
                    <a:pt x="2768891" y="1701609"/>
                  </a:lnTo>
                  <a:lnTo>
                    <a:pt x="276889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Freeform 5"/>
            <p:cNvSpPr/>
            <p:nvPr/>
          </p:nvSpPr>
          <p:spPr>
            <a:xfrm>
              <a:off x="17518242" y="1748276"/>
              <a:ext cx="5117315" cy="5486400"/>
            </a:xfrm>
            <a:custGeom>
              <a:avLst/>
              <a:gdLst/>
              <a:ahLst/>
              <a:cxnLst/>
              <a:rect l="l" t="t" r="r" b="b"/>
              <a:pathLst>
                <a:path w="5117315" h="5486400">
                  <a:moveTo>
                    <a:pt x="0" y="0"/>
                  </a:moveTo>
                  <a:lnTo>
                    <a:pt x="5117315" y="0"/>
                  </a:lnTo>
                  <a:lnTo>
                    <a:pt x="5117315" y="5486400"/>
                  </a:lnTo>
                  <a:lnTo>
                    <a:pt x="0" y="5486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6658994" y="0"/>
              <a:ext cx="7143670" cy="7455443"/>
            </a:xfrm>
            <a:custGeom>
              <a:avLst/>
              <a:gdLst/>
              <a:ahLst/>
              <a:cxnLst/>
              <a:rect l="l" t="t" r="r" b="b"/>
              <a:pathLst>
                <a:path w="7143670" h="7455443">
                  <a:moveTo>
                    <a:pt x="0" y="0"/>
                  </a:moveTo>
                  <a:lnTo>
                    <a:pt x="7143671" y="0"/>
                  </a:lnTo>
                  <a:lnTo>
                    <a:pt x="7143671" y="7455443"/>
                  </a:lnTo>
                  <a:lnTo>
                    <a:pt x="0" y="74554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graphicFrame>
        <p:nvGraphicFramePr>
          <p:cNvPr id="7" name="Table 7"/>
          <p:cNvGraphicFramePr>
            <a:graphicFrameLocks noGrp="1"/>
          </p:cNvGraphicFramePr>
          <p:nvPr/>
        </p:nvGraphicFramePr>
        <p:xfrm>
          <a:off x="1028700" y="2405184"/>
          <a:ext cx="16230600" cy="6524862"/>
        </p:xfrm>
        <a:graphic>
          <a:graphicData uri="http://schemas.openxmlformats.org/drawingml/2006/table">
            <a:tbl>
              <a:tblPr/>
              <a:tblGrid>
                <a:gridCol w="16230600">
                  <a:extLst>
                    <a:ext uri="{9D8B030D-6E8A-4147-A177-3AD203B41FA5}">
                      <a16:colId xmlns:a16="http://schemas.microsoft.com/office/drawing/2014/main" val="20000"/>
                    </a:ext>
                  </a:extLst>
                </a:gridCol>
              </a:tblGrid>
              <a:tr h="1713549">
                <a:tc>
                  <a:txBody>
                    <a:bodyPr/>
                    <a:lstStyle/>
                    <a:p>
                      <a:pPr algn="l">
                        <a:lnSpc>
                          <a:spcPts val="6600"/>
                        </a:lnSpc>
                        <a:defRPr/>
                      </a:pPr>
                      <a:r>
                        <a:rPr lang="en-US" sz="5500">
                          <a:solidFill>
                            <a:srgbClr val="2B4B82"/>
                          </a:solidFill>
                          <a:latin typeface="Clear Sans Bold"/>
                        </a:rPr>
                        <a:t>Cons Of HTML </a:t>
                      </a:r>
                      <a:endParaRPr lang="en-US" sz="1100"/>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0"/>
                  </a:ext>
                </a:extLst>
              </a:tr>
              <a:tr h="4811313">
                <a:tc>
                  <a:txBody>
                    <a:bodyPr/>
                    <a:lstStyle/>
                    <a:p>
                      <a:pPr marL="734055" lvl="1" indent="-367027" algn="just">
                        <a:lnSpc>
                          <a:spcPts val="5269"/>
                        </a:lnSpc>
                        <a:buFont typeface="Arial"/>
                        <a:buChar char="•"/>
                        <a:defRPr/>
                      </a:pPr>
                      <a:r>
                        <a:rPr lang="en-US" sz="3399" spc="67">
                          <a:solidFill>
                            <a:srgbClr val="2B4B82"/>
                          </a:solidFill>
                          <a:latin typeface="Clear Sans"/>
                        </a:rPr>
                        <a:t>Does not have very dynamic functionality and is mainly used for static web pages.</a:t>
                      </a:r>
                      <a:endParaRPr lang="en-US" sz="1100"/>
                    </a:p>
                    <a:p>
                      <a:pPr marL="734055" lvl="1" indent="-367027" algn="just">
                        <a:lnSpc>
                          <a:spcPts val="5269"/>
                        </a:lnSpc>
                        <a:buFont typeface="Arial"/>
                        <a:buChar char="•"/>
                      </a:pPr>
                      <a:r>
                        <a:rPr lang="en-US" sz="3399" spc="67">
                          <a:solidFill>
                            <a:srgbClr val="2B4B82"/>
                          </a:solidFill>
                          <a:latin typeface="Clear Sans"/>
                        </a:rPr>
                        <a:t>All components must be created separately even if they use similar elements.</a:t>
                      </a:r>
                    </a:p>
                    <a:p>
                      <a:pPr marL="734055" lvl="1" indent="-367027" algn="just">
                        <a:lnSpc>
                          <a:spcPts val="5269"/>
                        </a:lnSpc>
                        <a:buFont typeface="Arial"/>
                        <a:buChar char="•"/>
                      </a:pPr>
                      <a:r>
                        <a:rPr lang="en-US" sz="3399" spc="67">
                          <a:solidFill>
                            <a:srgbClr val="2B4B82"/>
                          </a:solidFill>
                          <a:latin typeface="Clear Sans"/>
                        </a:rPr>
                        <a:t>Browser behavior can be unpredictable. For example, older browsers may not be compatible with new</a:t>
                      </a:r>
                      <a:r>
                        <a:rPr lang="en-US" sz="3399" spc="67">
                          <a:solidFill>
                            <a:srgbClr val="2B4B82"/>
                          </a:solidFill>
                          <a:latin typeface="Clear Sans Italics"/>
                        </a:rPr>
                        <a:t>er features.</a:t>
                      </a:r>
                    </a:p>
                  </a:txBody>
                  <a:tcPr marL="190500" marR="190500" marT="190500" marB="190500">
                    <a:lnL w="57150" cap="flat" cmpd="sng" algn="ctr">
                      <a:solidFill>
                        <a:srgbClr val="FEFEFE"/>
                      </a:solidFill>
                      <a:prstDash val="solid"/>
                      <a:round/>
                      <a:headEnd type="none" w="med" len="med"/>
                      <a:tailEnd type="none" w="med" len="med"/>
                    </a:lnL>
                    <a:lnR w="57150" cap="flat" cmpd="sng" algn="ctr">
                      <a:solidFill>
                        <a:srgbClr val="FEFEFE"/>
                      </a:solidFill>
                      <a:prstDash val="solid"/>
                      <a:round/>
                      <a:headEnd type="none" w="med" len="med"/>
                      <a:tailEnd type="none" w="med" len="med"/>
                    </a:lnR>
                    <a:lnT w="57150" cap="flat" cmpd="sng" algn="ctr">
                      <a:solidFill>
                        <a:srgbClr val="FEFEFE"/>
                      </a:solidFill>
                      <a:prstDash val="solid"/>
                      <a:round/>
                      <a:headEnd type="none" w="med" len="med"/>
                      <a:tailEnd type="none" w="med" len="med"/>
                    </a:lnT>
                    <a:lnB w="57150" cap="flat" cmpd="sng" algn="ctr">
                      <a:solidFill>
                        <a:srgbClr val="FEFEFE"/>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4051028" y="3084898"/>
            <a:ext cx="10185943" cy="7002836"/>
          </a:xfrm>
          <a:custGeom>
            <a:avLst/>
            <a:gdLst/>
            <a:ahLst/>
            <a:cxnLst/>
            <a:rect l="l" t="t" r="r" b="b"/>
            <a:pathLst>
              <a:path w="10185943" h="7002836">
                <a:moveTo>
                  <a:pt x="0" y="0"/>
                </a:moveTo>
                <a:lnTo>
                  <a:pt x="10185944" y="0"/>
                </a:lnTo>
                <a:lnTo>
                  <a:pt x="10185944" y="7002835"/>
                </a:lnTo>
                <a:lnTo>
                  <a:pt x="0" y="7002835"/>
                </a:lnTo>
                <a:lnTo>
                  <a:pt x="0" y="0"/>
                </a:lnTo>
                <a:close/>
              </a:path>
            </a:pathLst>
          </a:custGeom>
          <a:blipFill>
            <a:blip r:embed="rId2"/>
            <a:stretch>
              <a:fillRect/>
            </a:stretch>
          </a:blipFill>
        </p:spPr>
        <p:txBody>
          <a:bodyPr/>
          <a:lstStyle/>
          <a:p>
            <a:endParaRPr lang="en-IN"/>
          </a:p>
        </p:txBody>
      </p:sp>
      <p:sp>
        <p:nvSpPr>
          <p:cNvPr id="3" name="TextBox 3"/>
          <p:cNvSpPr txBox="1"/>
          <p:nvPr/>
        </p:nvSpPr>
        <p:spPr>
          <a:xfrm>
            <a:off x="0" y="1964365"/>
            <a:ext cx="9813821" cy="742950"/>
          </a:xfrm>
          <a:prstGeom prst="rect">
            <a:avLst/>
          </a:prstGeom>
        </p:spPr>
        <p:txBody>
          <a:bodyPr lIns="0" tIns="0" rIns="0" bIns="0" rtlCol="0" anchor="t">
            <a:spAutoFit/>
          </a:bodyPr>
          <a:lstStyle/>
          <a:p>
            <a:pPr algn="ctr">
              <a:lnSpc>
                <a:spcPts val="5774"/>
              </a:lnSpc>
            </a:pPr>
            <a:r>
              <a:rPr lang="en-US" sz="5499">
                <a:solidFill>
                  <a:srgbClr val="2B4B82"/>
                </a:solidFill>
                <a:latin typeface="Clear Sans Bold"/>
              </a:rPr>
              <a:t>Example Of HTML Code : </a:t>
            </a:r>
          </a:p>
        </p:txBody>
      </p:sp>
      <p:grpSp>
        <p:nvGrpSpPr>
          <p:cNvPr id="4" name="Group 4"/>
          <p:cNvGrpSpPr/>
          <p:nvPr/>
        </p:nvGrpSpPr>
        <p:grpSpPr>
          <a:xfrm>
            <a:off x="655666" y="-3759204"/>
            <a:ext cx="16976668" cy="5637844"/>
            <a:chOff x="0" y="0"/>
            <a:chExt cx="22635557" cy="7517125"/>
          </a:xfrm>
        </p:grpSpPr>
        <p:sp>
          <p:nvSpPr>
            <p:cNvPr id="5" name="Freeform 5"/>
            <p:cNvSpPr/>
            <p:nvPr/>
          </p:nvSpPr>
          <p:spPr>
            <a:xfrm>
              <a:off x="0" y="3727722"/>
              <a:ext cx="6129918" cy="3789404"/>
            </a:xfrm>
            <a:custGeom>
              <a:avLst/>
              <a:gdLst/>
              <a:ahLst/>
              <a:cxnLst/>
              <a:rect l="l" t="t" r="r" b="b"/>
              <a:pathLst>
                <a:path w="6129918" h="3789404">
                  <a:moveTo>
                    <a:pt x="0" y="0"/>
                  </a:moveTo>
                  <a:lnTo>
                    <a:pt x="6129918" y="0"/>
                  </a:lnTo>
                  <a:lnTo>
                    <a:pt x="6129918" y="3789403"/>
                  </a:lnTo>
                  <a:lnTo>
                    <a:pt x="0" y="37894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flipH="1">
              <a:off x="14069116" y="5533067"/>
              <a:ext cx="2768891" cy="1701610"/>
            </a:xfrm>
            <a:custGeom>
              <a:avLst/>
              <a:gdLst/>
              <a:ahLst/>
              <a:cxnLst/>
              <a:rect l="l" t="t" r="r" b="b"/>
              <a:pathLst>
                <a:path w="2768891" h="1701610">
                  <a:moveTo>
                    <a:pt x="2768891" y="0"/>
                  </a:moveTo>
                  <a:lnTo>
                    <a:pt x="0" y="0"/>
                  </a:lnTo>
                  <a:lnTo>
                    <a:pt x="0" y="1701609"/>
                  </a:lnTo>
                  <a:lnTo>
                    <a:pt x="2768891" y="1701609"/>
                  </a:lnTo>
                  <a:lnTo>
                    <a:pt x="2768891"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7" name="Freeform 7"/>
            <p:cNvSpPr/>
            <p:nvPr/>
          </p:nvSpPr>
          <p:spPr>
            <a:xfrm>
              <a:off x="17518242" y="1748276"/>
              <a:ext cx="5117315" cy="5486400"/>
            </a:xfrm>
            <a:custGeom>
              <a:avLst/>
              <a:gdLst/>
              <a:ahLst/>
              <a:cxnLst/>
              <a:rect l="l" t="t" r="r" b="b"/>
              <a:pathLst>
                <a:path w="5117315" h="5486400">
                  <a:moveTo>
                    <a:pt x="0" y="0"/>
                  </a:moveTo>
                  <a:lnTo>
                    <a:pt x="5117315" y="0"/>
                  </a:lnTo>
                  <a:lnTo>
                    <a:pt x="5117315" y="5486400"/>
                  </a:lnTo>
                  <a:lnTo>
                    <a:pt x="0" y="5486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Freeform 8"/>
            <p:cNvSpPr/>
            <p:nvPr/>
          </p:nvSpPr>
          <p:spPr>
            <a:xfrm>
              <a:off x="6658994" y="0"/>
              <a:ext cx="7143670" cy="7455443"/>
            </a:xfrm>
            <a:custGeom>
              <a:avLst/>
              <a:gdLst/>
              <a:ahLst/>
              <a:cxnLst/>
              <a:rect l="l" t="t" r="r" b="b"/>
              <a:pathLst>
                <a:path w="7143670" h="7455443">
                  <a:moveTo>
                    <a:pt x="0" y="0"/>
                  </a:moveTo>
                  <a:lnTo>
                    <a:pt x="7143671" y="0"/>
                  </a:lnTo>
                  <a:lnTo>
                    <a:pt x="7143671" y="7455443"/>
                  </a:lnTo>
                  <a:lnTo>
                    <a:pt x="0" y="74554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gr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6423515" y="2039148"/>
            <a:ext cx="11366318" cy="7981950"/>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FEFEFE"/>
                </a:solidFill>
                <a:latin typeface="Clear Sans Italics"/>
              </a:rPr>
              <a:t> </a:t>
            </a:r>
            <a:r>
              <a:rPr lang="en-US" sz="3000">
                <a:solidFill>
                  <a:srgbClr val="FEFEFE"/>
                </a:solidFill>
                <a:latin typeface="Clear Sans"/>
              </a:rPr>
              <a:t>CSS stands for </a:t>
            </a:r>
            <a:r>
              <a:rPr lang="en-US" sz="3000">
                <a:solidFill>
                  <a:srgbClr val="FEFEFE"/>
                </a:solidFill>
                <a:latin typeface="Clear Sans Bold"/>
              </a:rPr>
              <a:t>cascading style sheet</a:t>
            </a:r>
            <a:r>
              <a:rPr lang="en-US" sz="3000">
                <a:solidFill>
                  <a:srgbClr val="FEFEFE"/>
                </a:solidFill>
                <a:latin typeface="Clear Sans"/>
              </a:rPr>
              <a:t>.</a:t>
            </a:r>
          </a:p>
          <a:p>
            <a:pPr>
              <a:lnSpc>
                <a:spcPts val="4200"/>
              </a:lnSpc>
            </a:pPr>
            <a:r>
              <a:rPr lang="en-US" sz="3000">
                <a:solidFill>
                  <a:srgbClr val="FEFEFE"/>
                </a:solidFill>
                <a:latin typeface="Clear Sans"/>
              </a:rPr>
              <a:t> </a:t>
            </a:r>
          </a:p>
          <a:p>
            <a:pPr marL="647702" lvl="1" indent="-323851">
              <a:lnSpc>
                <a:spcPts val="4200"/>
              </a:lnSpc>
              <a:buFont typeface="Arial"/>
              <a:buChar char="•"/>
            </a:pPr>
            <a:r>
              <a:rPr lang="en-US" sz="3000">
                <a:solidFill>
                  <a:srgbClr val="FEFEFE"/>
                </a:solidFill>
                <a:latin typeface="Clear Sans"/>
              </a:rPr>
              <a:t>CSS is the language we use to style an HTML document.</a:t>
            </a:r>
          </a:p>
          <a:p>
            <a:pPr>
              <a:lnSpc>
                <a:spcPts val="4200"/>
              </a:lnSpc>
            </a:pPr>
            <a:endParaRPr lang="en-US" sz="3000">
              <a:solidFill>
                <a:srgbClr val="FEFEFE"/>
              </a:solidFill>
              <a:latin typeface="Clear Sans"/>
            </a:endParaRPr>
          </a:p>
          <a:p>
            <a:pPr marL="647702" lvl="1" indent="-323851">
              <a:lnSpc>
                <a:spcPts val="4200"/>
              </a:lnSpc>
              <a:buFont typeface="Arial"/>
              <a:buChar char="•"/>
            </a:pPr>
            <a:r>
              <a:rPr lang="en-US" sz="3000">
                <a:solidFill>
                  <a:srgbClr val="FEFEFE"/>
                </a:solidFill>
                <a:latin typeface="Clear Sans"/>
              </a:rPr>
              <a:t>It describes how a webpage should look. It prescribes colours, fonts, spacing, and much more.</a:t>
            </a:r>
          </a:p>
          <a:p>
            <a:pPr>
              <a:lnSpc>
                <a:spcPts val="4200"/>
              </a:lnSpc>
            </a:pPr>
            <a:endParaRPr lang="en-US" sz="3000">
              <a:solidFill>
                <a:srgbClr val="FEFEFE"/>
              </a:solidFill>
              <a:latin typeface="Clear Sans"/>
            </a:endParaRPr>
          </a:p>
          <a:p>
            <a:pPr marL="647702" lvl="1" indent="-323851">
              <a:lnSpc>
                <a:spcPts val="4200"/>
              </a:lnSpc>
              <a:buFont typeface="Arial"/>
              <a:buChar char="•"/>
            </a:pPr>
            <a:r>
              <a:rPr lang="en-US" sz="3000">
                <a:solidFill>
                  <a:srgbClr val="FEFEFE"/>
                </a:solidFill>
                <a:latin typeface="Clear Sans"/>
              </a:rPr>
              <a:t>In short, you can make your website look however you want. CSS lets developers and designers define how it behaves, including how elements are positioned in the browser. While HTML uses tags, CSS uses rulesets.</a:t>
            </a:r>
          </a:p>
          <a:p>
            <a:pPr>
              <a:lnSpc>
                <a:spcPts val="4200"/>
              </a:lnSpc>
            </a:pPr>
            <a:endParaRPr lang="en-US" sz="3000">
              <a:solidFill>
                <a:srgbClr val="FEFEFE"/>
              </a:solidFill>
              <a:latin typeface="Clear Sans"/>
            </a:endParaRPr>
          </a:p>
          <a:p>
            <a:pPr marL="647702" lvl="1" indent="-323851">
              <a:lnSpc>
                <a:spcPts val="4200"/>
              </a:lnSpc>
              <a:buFont typeface="Arial"/>
              <a:buChar char="•"/>
            </a:pPr>
            <a:r>
              <a:rPr lang="en-US" sz="3000">
                <a:solidFill>
                  <a:srgbClr val="FEFEFE"/>
                </a:solidFill>
                <a:latin typeface="Clear Sans"/>
              </a:rPr>
              <a:t> CSS is easy to learn and understand, but it provides powerful control over the presentation of an HTML document.</a:t>
            </a:r>
          </a:p>
          <a:p>
            <a:pPr>
              <a:lnSpc>
                <a:spcPts val="4200"/>
              </a:lnSpc>
            </a:pPr>
            <a:endParaRPr lang="en-US" sz="3000">
              <a:solidFill>
                <a:srgbClr val="FEFEFE"/>
              </a:solidFill>
              <a:latin typeface="Clear Sans"/>
            </a:endParaRPr>
          </a:p>
        </p:txBody>
      </p:sp>
      <p:grpSp>
        <p:nvGrpSpPr>
          <p:cNvPr id="3" name="Group 3"/>
          <p:cNvGrpSpPr/>
          <p:nvPr/>
        </p:nvGrpSpPr>
        <p:grpSpPr>
          <a:xfrm>
            <a:off x="655666" y="-3759204"/>
            <a:ext cx="16976668" cy="5637844"/>
            <a:chOff x="0" y="0"/>
            <a:chExt cx="22635557" cy="7517125"/>
          </a:xfrm>
        </p:grpSpPr>
        <p:sp>
          <p:nvSpPr>
            <p:cNvPr id="4" name="Freeform 4"/>
            <p:cNvSpPr/>
            <p:nvPr/>
          </p:nvSpPr>
          <p:spPr>
            <a:xfrm>
              <a:off x="0" y="3727722"/>
              <a:ext cx="6129918" cy="3789404"/>
            </a:xfrm>
            <a:custGeom>
              <a:avLst/>
              <a:gdLst/>
              <a:ahLst/>
              <a:cxnLst/>
              <a:rect l="l" t="t" r="r" b="b"/>
              <a:pathLst>
                <a:path w="6129918" h="3789404">
                  <a:moveTo>
                    <a:pt x="0" y="0"/>
                  </a:moveTo>
                  <a:lnTo>
                    <a:pt x="6129918" y="0"/>
                  </a:lnTo>
                  <a:lnTo>
                    <a:pt x="6129918" y="3789403"/>
                  </a:lnTo>
                  <a:lnTo>
                    <a:pt x="0" y="37894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5" name="Freeform 5"/>
            <p:cNvSpPr/>
            <p:nvPr/>
          </p:nvSpPr>
          <p:spPr>
            <a:xfrm flipH="1">
              <a:off x="14069116" y="5533067"/>
              <a:ext cx="2768891" cy="1701610"/>
            </a:xfrm>
            <a:custGeom>
              <a:avLst/>
              <a:gdLst/>
              <a:ahLst/>
              <a:cxnLst/>
              <a:rect l="l" t="t" r="r" b="b"/>
              <a:pathLst>
                <a:path w="2768891" h="1701610">
                  <a:moveTo>
                    <a:pt x="2768891" y="0"/>
                  </a:moveTo>
                  <a:lnTo>
                    <a:pt x="0" y="0"/>
                  </a:lnTo>
                  <a:lnTo>
                    <a:pt x="0" y="1701609"/>
                  </a:lnTo>
                  <a:lnTo>
                    <a:pt x="2768891" y="1701609"/>
                  </a:lnTo>
                  <a:lnTo>
                    <a:pt x="2768891"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17518242" y="1748276"/>
              <a:ext cx="5117315" cy="5486400"/>
            </a:xfrm>
            <a:custGeom>
              <a:avLst/>
              <a:gdLst/>
              <a:ahLst/>
              <a:cxnLst/>
              <a:rect l="l" t="t" r="r" b="b"/>
              <a:pathLst>
                <a:path w="5117315" h="5486400">
                  <a:moveTo>
                    <a:pt x="0" y="0"/>
                  </a:moveTo>
                  <a:lnTo>
                    <a:pt x="5117315" y="0"/>
                  </a:lnTo>
                  <a:lnTo>
                    <a:pt x="5117315" y="5486400"/>
                  </a:lnTo>
                  <a:lnTo>
                    <a:pt x="0" y="5486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a:off x="6658994" y="0"/>
              <a:ext cx="7143670" cy="7455443"/>
            </a:xfrm>
            <a:custGeom>
              <a:avLst/>
              <a:gdLst/>
              <a:ahLst/>
              <a:cxnLst/>
              <a:rect l="l" t="t" r="r" b="b"/>
              <a:pathLst>
                <a:path w="7143670" h="7455443">
                  <a:moveTo>
                    <a:pt x="0" y="0"/>
                  </a:moveTo>
                  <a:lnTo>
                    <a:pt x="7143671" y="0"/>
                  </a:lnTo>
                  <a:lnTo>
                    <a:pt x="7143671" y="7455443"/>
                  </a:lnTo>
                  <a:lnTo>
                    <a:pt x="0" y="74554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grpSp>
      <p:sp>
        <p:nvSpPr>
          <p:cNvPr id="8" name="Freeform 8"/>
          <p:cNvSpPr/>
          <p:nvPr/>
        </p:nvSpPr>
        <p:spPr>
          <a:xfrm>
            <a:off x="655666" y="2096298"/>
            <a:ext cx="5485427" cy="7735859"/>
          </a:xfrm>
          <a:custGeom>
            <a:avLst/>
            <a:gdLst/>
            <a:ahLst/>
            <a:cxnLst/>
            <a:rect l="l" t="t" r="r" b="b"/>
            <a:pathLst>
              <a:path w="5485427" h="7735859">
                <a:moveTo>
                  <a:pt x="0" y="0"/>
                </a:moveTo>
                <a:lnTo>
                  <a:pt x="5485427" y="0"/>
                </a:lnTo>
                <a:lnTo>
                  <a:pt x="5485427" y="7735859"/>
                </a:lnTo>
                <a:lnTo>
                  <a:pt x="0" y="773585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IN"/>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1639</Words>
  <Application>Microsoft Office PowerPoint</Application>
  <PresentationFormat>Custom</PresentationFormat>
  <Paragraphs>120</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Clear Sans Bold</vt:lpstr>
      <vt:lpstr>Clear Sans Italics</vt:lpstr>
      <vt:lpstr>Clear Sans</vt:lpstr>
      <vt:lpstr>Calibri</vt:lpstr>
      <vt:lpstr>Poppins</vt:lpstr>
      <vt:lpstr>Arial</vt:lpstr>
      <vt:lpstr>Impact</vt:lpstr>
      <vt:lpstr>Canva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in Education Technology Presentation in Blue Peach Illustrative Style</dc:title>
  <cp:lastModifiedBy>Tilakraj Singh Ranawat</cp:lastModifiedBy>
  <cp:revision>2</cp:revision>
  <dcterms:created xsi:type="dcterms:W3CDTF">2006-08-16T00:00:00Z</dcterms:created>
  <dcterms:modified xsi:type="dcterms:W3CDTF">2023-10-09T02:37:08Z</dcterms:modified>
  <dc:identifier>DAFwqX_Gb1Q</dc:identifier>
</cp:coreProperties>
</file>